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 showSpecialPlsOnTitleSld="0">
  <p:sldMasterIdLst>
    <p:sldMasterId id="2147483648" r:id="rId1"/>
  </p:sldMasterIdLst>
  <p:sldIdLst>
    <p:sldId id="256" r:id="rId3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6" d="100"/>
          <a:sy n="106" d="100"/>
        </p:scale>
        <p:origin x="-1728" y="-96"/>
      </p:cViewPr>
      <p:guideLst>
        <p:guide pos="2206" orient="horz"/>
        <p:guide pos="3063"/>
      </p:guideLst>
    </p:cSldViewPr>
  </p:slide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143000" y="1122362"/>
            <a:ext cx="6858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143000" y="3602037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28649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3887" y="4589463"/>
            <a:ext cx="78867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49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0" y="365125"/>
            <a:ext cx="7886700" cy="1325562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1" y="1681162"/>
            <a:ext cx="3868339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1" y="2505074"/>
            <a:ext cx="3868339" cy="3684587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681162"/>
            <a:ext cx="3887390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0" y="2505074"/>
            <a:ext cx="3887390" cy="3684587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0" y="457200"/>
            <a:ext cx="294917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887390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0" y="2057399"/>
            <a:ext cx="294917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0" y="457200"/>
            <a:ext cx="294917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3887390" y="987425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 lang="en-US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0" y="2057399"/>
            <a:ext cx="294917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49" y="365125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49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49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>
            <a:alpha val="4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53247538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374029" y="5796"/>
            <a:ext cx="1911073" cy="927651"/>
          </a:xfrm>
          <a:prstGeom prst="rect">
            <a:avLst/>
          </a:prstGeom>
        </p:spPr>
      </p:pic>
      <p:sp>
        <p:nvSpPr>
          <p:cNvPr id="2009871869" name="Прямоугольник 4"/>
          <p:cNvSpPr/>
          <p:nvPr/>
        </p:nvSpPr>
        <p:spPr bwMode="auto">
          <a:xfrm flipH="0" flipV="0">
            <a:off x="2122362" y="5796"/>
            <a:ext cx="6966693" cy="28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sz="1300" b="1" i="0" u="none" strike="noStrike" cap="none" spc="0">
              <a:solidFill>
                <a:srgbClr val="002060"/>
              </a:solidFill>
              <a:latin typeface="Cambria"/>
              <a:ea typeface="Cambria"/>
              <a:cs typeface="Cambria"/>
            </a:endParaRPr>
          </a:p>
        </p:txBody>
      </p:sp>
      <p:sp>
        <p:nvSpPr>
          <p:cNvPr id="1084103008" name=""/>
          <p:cNvSpPr txBox="1"/>
          <p:nvPr/>
        </p:nvSpPr>
        <p:spPr bwMode="auto">
          <a:xfrm flipH="0" flipV="0">
            <a:off x="2601297" y="150752"/>
            <a:ext cx="6126693" cy="36611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endParaRPr/>
          </a:p>
        </p:txBody>
      </p:sp>
      <p:sp>
        <p:nvSpPr>
          <p:cNvPr id="2003710587" name=""/>
          <p:cNvSpPr txBox="1"/>
          <p:nvPr/>
        </p:nvSpPr>
        <p:spPr bwMode="auto">
          <a:xfrm flipH="0" flipV="0">
            <a:off x="2220298" y="150754"/>
            <a:ext cx="6512373" cy="115859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spcAft>
                <a:spcPts val="0"/>
              </a:spcAft>
              <a:defRPr/>
            </a:pPr>
            <a:r>
              <a:rPr sz="1400" b="1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Осуществление в Ханты-Мансийском автономном округе – Югре  государственной</a:t>
            </a:r>
            <a:r>
              <a:rPr sz="1400" b="1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поддержки, предусмотренной Законом </a:t>
            </a:r>
            <a:r>
              <a:rPr sz="1400" b="1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Ханты-Мансийского автономного </a:t>
            </a:r>
            <a:r>
              <a:rPr sz="1400" b="1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округа – Югры от 7 июля 2004 года № 45-оз «О поддержке семьи, материнства, отцовства и детства в Ханты-Мансийском автономном </a:t>
            </a:r>
            <a:br>
              <a:rPr sz="1400" b="1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</a:br>
            <a:r>
              <a:rPr sz="1400" b="1">
                <a:solidFill>
                  <a:schemeClr val="accent5">
                    <a:lumMod val="50000"/>
                  </a:schemeClr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</a:rPr>
              <a:t>округе – Югре»</a:t>
            </a:r>
            <a:r>
              <a:rPr sz="1400" b="1">
                <a:solidFill>
                  <a:schemeClr val="accent5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, реализуется пятью государственными программами:</a:t>
            </a:r>
            <a:endParaRPr sz="1400" b="1">
              <a:solidFill>
                <a:schemeClr val="accent5">
                  <a:lumMod val="50000"/>
                </a:schemeClr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407281722" name=""/>
          <p:cNvSpPr/>
          <p:nvPr/>
        </p:nvSpPr>
        <p:spPr bwMode="auto">
          <a:xfrm flipH="0" flipV="0">
            <a:off x="520115" y="1523999"/>
            <a:ext cx="3896582" cy="1538620"/>
          </a:xfrm>
          <a:prstGeom prst="flowChartAlternateProcess">
            <a:avLst/>
          </a:prstGeom>
          <a:solidFill>
            <a:schemeClr val="bg1"/>
          </a:solidFill>
          <a:ln w="38099" cap="flat" cmpd="sng" algn="ctr">
            <a:solidFill>
              <a:srgbClr val="72A847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991528937" name=""/>
          <p:cNvSpPr/>
          <p:nvPr/>
        </p:nvSpPr>
        <p:spPr bwMode="auto">
          <a:xfrm flipH="0" flipV="0">
            <a:off x="2772929" y="4986003"/>
            <a:ext cx="4054474" cy="1586245"/>
          </a:xfrm>
          <a:prstGeom prst="flowChartAlternateProcess">
            <a:avLst/>
          </a:prstGeom>
          <a:solidFill>
            <a:schemeClr val="bg1"/>
          </a:solidFill>
          <a:ln w="38099" cap="flat" cmpd="sng" algn="ctr">
            <a:solidFill>
              <a:srgbClr val="72A847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56470577" name=""/>
          <p:cNvSpPr/>
          <p:nvPr/>
        </p:nvSpPr>
        <p:spPr bwMode="auto">
          <a:xfrm flipH="0" flipV="0">
            <a:off x="4872888" y="3248024"/>
            <a:ext cx="4054474" cy="1590674"/>
          </a:xfrm>
          <a:prstGeom prst="flowChartAlternateProcess">
            <a:avLst/>
          </a:prstGeom>
          <a:solidFill>
            <a:schemeClr val="bg1"/>
          </a:solidFill>
          <a:ln w="38099" cap="flat" cmpd="sng" algn="ctr">
            <a:solidFill>
              <a:srgbClr val="72A847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363235345" name=""/>
          <p:cNvSpPr/>
          <p:nvPr/>
        </p:nvSpPr>
        <p:spPr bwMode="auto">
          <a:xfrm flipH="0" flipV="0">
            <a:off x="4862512" y="1523999"/>
            <a:ext cx="4054474" cy="1538620"/>
          </a:xfrm>
          <a:prstGeom prst="flowChartAlternateProcess">
            <a:avLst/>
          </a:prstGeom>
          <a:solidFill>
            <a:schemeClr val="bg1"/>
          </a:solidFill>
          <a:ln w="38099" cap="flat" cmpd="sng" algn="ctr">
            <a:solidFill>
              <a:srgbClr val="72A847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222532874" name=""/>
          <p:cNvSpPr/>
          <p:nvPr/>
        </p:nvSpPr>
        <p:spPr bwMode="auto">
          <a:xfrm flipH="0" flipV="0">
            <a:off x="538887" y="3248024"/>
            <a:ext cx="4054474" cy="1590674"/>
          </a:xfrm>
          <a:prstGeom prst="flowChartAlternateProcess">
            <a:avLst/>
          </a:prstGeom>
          <a:solidFill>
            <a:schemeClr val="bg1"/>
          </a:solidFill>
          <a:ln w="38099" cap="flat" cmpd="sng" algn="ctr">
            <a:solidFill>
              <a:srgbClr val="72A847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606643619" name=""/>
          <p:cNvSpPr txBox="1"/>
          <p:nvPr/>
        </p:nvSpPr>
        <p:spPr bwMode="auto">
          <a:xfrm flipH="0" flipV="0">
            <a:off x="601049" y="1523999"/>
            <a:ext cx="3734714" cy="1158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spcAft>
                <a:spcPts val="0"/>
              </a:spcAft>
              <a:defRPr/>
            </a:pPr>
            <a:endParaRPr sz="1400"/>
          </a:p>
          <a:p>
            <a:pPr algn="ctr">
              <a:spcAft>
                <a:spcPts val="0"/>
              </a:spcAft>
              <a:defRPr/>
            </a:pP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«О государственной программе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Ханты-Мансийского автономного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округа – Югры «Социальное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демографическое развитие» 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340978384" name=""/>
          <p:cNvSpPr txBox="1"/>
          <p:nvPr/>
        </p:nvSpPr>
        <p:spPr bwMode="auto">
          <a:xfrm flipH="0" flipV="0">
            <a:off x="5017098" y="1607329"/>
            <a:ext cx="3852442" cy="1371960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spcAft>
                <a:spcPts val="0"/>
              </a:spcAft>
              <a:defRPr/>
            </a:pP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«О Территориальной программе государственных гарантий бесплатного оказания гражданам медицинской помощи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Ханты-Мансийском автономном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округе – Югре на 2025 год </a:t>
            </a: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на плановый период 2026 и 2027 годов» </a:t>
            </a:r>
            <a:endParaRPr sz="1400"/>
          </a:p>
        </p:txBody>
      </p:sp>
      <p:sp>
        <p:nvSpPr>
          <p:cNvPr id="1280847436" name=""/>
          <p:cNvSpPr txBox="1"/>
          <p:nvPr/>
        </p:nvSpPr>
        <p:spPr bwMode="auto">
          <a:xfrm flipH="0" flipV="0">
            <a:off x="705824" y="3429000"/>
            <a:ext cx="3632459" cy="7318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spcAft>
                <a:spcPts val="0"/>
              </a:spcAft>
              <a:defRPr/>
            </a:pP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</a:t>
            </a: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</a:t>
            </a: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государственной программе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Ханты-</a:t>
            </a: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Мансийского автономного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округа – Югры «Развитие образования» 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746480223" name=""/>
          <p:cNvSpPr txBox="1"/>
          <p:nvPr/>
        </p:nvSpPr>
        <p:spPr bwMode="auto">
          <a:xfrm flipH="0" flipV="0">
            <a:off x="5077798" y="3362324"/>
            <a:ext cx="3728882" cy="115859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spcAft>
                <a:spcPts val="0"/>
              </a:spcAft>
              <a:defRPr/>
            </a:pP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«О государственной программе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Ханты-Мансийского автономного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округа – Югры «Развитие физической культуры и спорта»</a:t>
            </a:r>
            <a:endParaRPr sz="1400"/>
          </a:p>
          <a:p>
            <a:pPr algn="l">
              <a:spcAft>
                <a:spcPts val="0"/>
              </a:spcAft>
              <a:defRPr/>
            </a:pPr>
            <a:endParaRPr sz="1400"/>
          </a:p>
        </p:txBody>
      </p:sp>
      <p:sp>
        <p:nvSpPr>
          <p:cNvPr id="1393536554" name=""/>
          <p:cNvSpPr txBox="1"/>
          <p:nvPr/>
        </p:nvSpPr>
        <p:spPr bwMode="auto">
          <a:xfrm flipH="0" flipV="0">
            <a:off x="2913001" y="5162549"/>
            <a:ext cx="3818383" cy="13414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spcAft>
                <a:spcPts val="0"/>
              </a:spcAft>
              <a:defRPr/>
            </a:pPr>
            <a:endParaRPr sz="1400"/>
          </a:p>
          <a:p>
            <a:pPr algn="ctr">
              <a:spcAft>
                <a:spcPts val="0"/>
              </a:spcAft>
              <a:defRPr/>
            </a:pP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«О </a:t>
            </a: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государственной программе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Ханты-Мансийского автономного </a:t>
            </a:r>
            <a:b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sz="1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округа – Югры «Культурное пространство» </a:t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algn="l">
              <a:spcAft>
                <a:spcPts val="0"/>
              </a:spcAft>
              <a:defRPr/>
            </a:pPr>
            <a:endParaRPr sz="1400"/>
          </a:p>
          <a:p>
            <a:pPr algn="l">
              <a:spcAft>
                <a:spcPts val="0"/>
              </a:spcAft>
              <a:defRPr/>
            </a:pPr>
            <a:endParaRPr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Р7-Офис/2024.3.2.584</Application>
  <DocSecurity>0</DocSecurity>
  <PresentationFormat>Экран (4:3)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Колесникова Диана Раисовна</dc:creator>
  <cp:keywords/>
  <dc:description/>
  <dc:identifier/>
  <dc:language/>
  <cp:lastModifiedBy/>
  <cp:revision>233</cp:revision>
  <dcterms:created xsi:type="dcterms:W3CDTF">2018-03-28T12:09:30Z</dcterms:created>
  <dcterms:modified xsi:type="dcterms:W3CDTF">2025-09-29T10:22:24Z</dcterms:modified>
  <cp:category/>
  <cp:contentStatus/>
  <cp:version/>
</cp:coreProperties>
</file>