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 showSpecialPlsOnTitleSld="0">
  <p:sldMasterIdLst>
    <p:sldMasterId id="2147483648" r:id="rId1"/>
  </p:sldMasterIdLst>
  <p:sldIdLst>
    <p:sldId id="256" r:id="rId3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>
      <p:cViewPr varScale="1">
        <p:scale>
          <a:sx n="109" d="100"/>
          <a:sy n="109" d="100"/>
        </p:scale>
        <p:origin x="1674" y="108"/>
      </p:cViewPr>
      <p:guideLst>
        <p:guide pos="2160" orient="horz"/>
        <p:guide pos="3063"/>
      </p:guideLst>
    </p:cSldViewPr>
  </p:slideViewPr>
  <p:gridSpacing cx="72000" cy="720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143000" y="1122362"/>
            <a:ext cx="6858000" cy="2387599"/>
          </a:xfrm>
        </p:spPr>
        <p:txBody>
          <a:bodyPr anchor="b"/>
          <a:lstStyle>
            <a:lvl1pPr algn="ctr">
              <a:defRPr sz="45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143000" y="3602037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28649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3887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3887" y="4589463"/>
            <a:ext cx="7886700" cy="150018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49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365125"/>
            <a:ext cx="7886700" cy="1325562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1" y="1681162"/>
            <a:ext cx="3868339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1" y="2505074"/>
            <a:ext cx="3868339" cy="3684587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0" y="1681162"/>
            <a:ext cx="3887390" cy="82391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0" y="2505074"/>
            <a:ext cx="3887390" cy="3684587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457200"/>
            <a:ext cx="294917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887390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0" y="2057399"/>
            <a:ext cx="294917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29840" y="457200"/>
            <a:ext cx="2949177" cy="1600200"/>
          </a:xfrm>
        </p:spPr>
        <p:txBody>
          <a:bodyPr anchor="b"/>
          <a:lstStyle>
            <a:lvl1pPr>
              <a:defRPr sz="24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3887390" y="987425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29840" y="2057399"/>
            <a:ext cx="2949177" cy="381158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28649" y="365125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49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28649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1"/>
  <p:txStyles>
    <p:titleStyle>
      <a:lvl1pPr algn="l" defTabSz="685800">
        <a:lnSpc>
          <a:spcPct val="90000"/>
        </a:lnSpc>
        <a:spcBef>
          <a:spcPts val="0"/>
        </a:spcBef>
        <a:buNone/>
        <a:defRPr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>
        <a:lnSpc>
          <a:spcPct val="90000"/>
        </a:lnSpc>
        <a:spcBef>
          <a:spcPts val="749"/>
        </a:spcBef>
        <a:buFont typeface="Arial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5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>
        <a:lnSpc>
          <a:spcPct val="90000"/>
        </a:lnSpc>
        <a:spcBef>
          <a:spcPts val="374"/>
        </a:spcBef>
        <a:buFont typeface="Arial"/>
        <a:buChar char="•"/>
        <a:defRPr sz="135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>
        <a:defRPr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solidFill>
          <a:schemeClr val="bg1">
            <a:alpha val="40000"/>
          </a:schemeClr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25297485" name="Рисунок 172529748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74029" y="5796"/>
            <a:ext cx="1911073" cy="927651"/>
          </a:xfrm>
          <a:prstGeom prst="rect">
            <a:avLst/>
          </a:prstGeom>
        </p:spPr>
      </p:pic>
      <p:sp>
        <p:nvSpPr>
          <p:cNvPr id="1766283424" name="Прямоугольник 4"/>
          <p:cNvSpPr/>
          <p:nvPr/>
        </p:nvSpPr>
        <p:spPr bwMode="auto">
          <a:xfrm>
            <a:off x="2122362" y="5796"/>
            <a:ext cx="6966693" cy="28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sz="1300" b="1" i="0" u="none" strike="noStrike" cap="none" spc="0">
              <a:solidFill>
                <a:srgbClr val="002060"/>
              </a:solidFill>
              <a:latin typeface="Cambria"/>
              <a:ea typeface="Cambria"/>
              <a:cs typeface="Cambria"/>
            </a:endParaRPr>
          </a:p>
        </p:txBody>
      </p:sp>
      <p:sp>
        <p:nvSpPr>
          <p:cNvPr id="1986793061" name="TextBox 1986793060"/>
          <p:cNvSpPr txBox="1"/>
          <p:nvPr/>
        </p:nvSpPr>
        <p:spPr bwMode="auto">
          <a:xfrm>
            <a:off x="4480380" y="3246120"/>
            <a:ext cx="183240" cy="365758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l">
              <a:defRPr/>
            </a:pPr>
            <a:endParaRPr/>
          </a:p>
        </p:txBody>
      </p:sp>
      <p:sp>
        <p:nvSpPr>
          <p:cNvPr id="941494180" name="TextBox 941494179"/>
          <p:cNvSpPr txBox="1"/>
          <p:nvPr/>
        </p:nvSpPr>
        <p:spPr bwMode="auto">
          <a:xfrm>
            <a:off x="2122362" y="342900"/>
            <a:ext cx="6432406" cy="731879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algn="ctr">
              <a:defRPr/>
            </a:pPr>
            <a:r>
              <a:rPr sz="1400" b="1" i="0" u="none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Информация о количестве многодетных семей в Ханты-Мансийском автономном округе - Югре по состоянию на 1 августа 2025 года</a:t>
            </a:r>
            <a:endParaRPr sz="140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endParaRPr sz="140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1586623327" name="Таблица 1586623326"/>
          <p:cNvGraphicFramePr>
            <a:graphicFrameLocks xmlns:a="http://schemas.openxmlformats.org/drawingml/2006/main"/>
          </p:cNvGraphicFramePr>
          <p:nvPr/>
        </p:nvGraphicFramePr>
        <p:xfrm>
          <a:off x="580082" y="1181097"/>
          <a:ext cx="8154374" cy="4935359"/>
        </p:xfrm>
        <a:graphic>
          <a:graphicData uri="http://schemas.openxmlformats.org/drawingml/2006/table">
            <a:tbl>
              <a:tblPr firstRow="1" firstCol="1" lastRow="0" lastCol="0" bandRow="1" bandCol="0"/>
              <a:tblGrid>
                <a:gridCol w="1260000"/>
                <a:gridCol w="810000"/>
                <a:gridCol w="900000"/>
                <a:gridCol w="810000"/>
                <a:gridCol w="810000"/>
                <a:gridCol w="810000"/>
                <a:gridCol w="810000"/>
                <a:gridCol w="810000"/>
                <a:gridCol w="1134374"/>
              </a:tblGrid>
              <a:tr h="330555">
                <a:tc gridSpan="9">
                  <a:txBody>
                    <a:bodyPr/>
                    <a:p>
                      <a:pPr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1E4F7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Многодетные семьи с тремя и более детьми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71741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семей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3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4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5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6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7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8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b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9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Количество семей </a:t>
                      </a:r>
                      <a:endParaRPr sz="1200" b="0" i="0" u="non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 10-13 детьми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30555"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 </a:t>
                      </a:r>
                      <a:r>
                        <a:rPr lang="ru-RU"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r>
                        <a:rPr lang="ru-RU"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916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6 889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1 391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30555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1E4F7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Многодетные семьи с детьми-инвалидами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07049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семей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30555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1 997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35096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1E4F7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Многодетные семьи участников СВО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436190">
                <a:tc gridSpan="9"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семей </a:t>
                      </a:r>
                      <a:endParaRPr sz="1200" b="0" i="0" u="none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defRPr/>
                      </a:pPr>
                      <a:endParaRPr/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30555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1   024 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171525"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>
                  <a:txBody>
                    <a:bodyPr/>
                    <a:p>
                      <a:pPr algn="ctr">
                        <a:defRPr/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b">
                    <a:lnL w="12700" algn="ctr">
                      <a:noFill/>
                    </a:lnL>
                    <a:lnR w="12700" algn="ctr">
                      <a:noFill/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</a:tr>
              <a:tr h="370219">
                <a:tc gridSpan="9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1E4F7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Многодетные семьи из числа получателей: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448086"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Государственной социальной помощи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sz="1200" b="0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Единовременной помощи при возникновении экстремальной жизненной ситуации 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  <a:tr h="330555">
                <a:tc gridSpan="4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1 272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gridSpan="5">
                  <a:txBody>
                    <a:bodyPr/>
                    <a:p>
                      <a:pPr algn="ctr">
                        <a:defRPr/>
                      </a:pPr>
                      <a:r>
                        <a:rPr sz="1200" b="1" i="0" u="none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629</a:t>
                      </a:r>
                      <a:endParaRPr sz="1200" b="1">
                        <a:latin typeface="Times New Roman"/>
                        <a:cs typeface="Times New Roman"/>
                      </a:endParaRPr>
                    </a:p>
                  </a:txBody>
                  <a:tcPr marL="9524" marR="9524" marT="9524" marB="0" anchor="ctr">
                    <a:lnL w="12699" algn="ctr">
                      <a:solidFill>
                        <a:srgbClr val="000000"/>
                      </a:solidFill>
                    </a:lnL>
                    <a:lnR w="12699" algn="ctr">
                      <a:solidFill>
                        <a:srgbClr val="000000"/>
                      </a:solidFill>
                    </a:lnR>
                    <a:lnT w="12699" algn="ctr">
                      <a:solidFill>
                        <a:srgbClr val="000000"/>
                      </a:solidFill>
                    </a:lnT>
                    <a:lnB w="12699" algn="ctr">
                      <a:solidFill>
                        <a:srgbClr val="000000"/>
                      </a:solidFill>
                    </a:lnB>
                  </a:tcPr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  <a:tc hMerge="1">
                  <a:txBody>
                    <a:bodyPr/>
                    <a:p>
                      <a:endParaRPr/>
                    </a:p>
                  </a:txBody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Blank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Р7-Офис/2024.3.2.584</Application>
  <DocSecurity>0</DocSecurity>
  <PresentationFormat>Экран (4:3)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Колесникова Диана Раисовна</dc:creator>
  <cp:keywords/>
  <dc:description/>
  <dc:identifier/>
  <dc:language/>
  <cp:lastModifiedBy/>
  <cp:revision>237</cp:revision>
  <dcterms:created xsi:type="dcterms:W3CDTF">2018-03-28T12:09:30Z</dcterms:created>
  <dcterms:modified xsi:type="dcterms:W3CDTF">2025-09-29T12:24:31Z</dcterms:modified>
  <cp:category/>
  <cp:contentStatus/>
  <cp:version/>
</cp:coreProperties>
</file>