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4630400" cy="8229600"/>
  <p:notesSz cx="8229600" cy="14630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9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2 master">
    <p:spTree>
      <p:nvGrpSpPr>
        <p:cNvPr id="1" name="Group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4" name="Shape 4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6 master">
    <p:spTree>
      <p:nvGrpSpPr>
        <p:cNvPr id="1" name="Group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29" name="Shape 2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1 master">
    <p:spTree>
      <p:nvGrpSpPr>
        <p:cNvPr id="1" name="Group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32" name="Shape 3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8 master">
    <p:spTree>
      <p:nvGrpSpPr>
        <p:cNvPr id="1" name="Group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35" name="Shape 3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0 master">
    <p:spTree>
      <p:nvGrpSpPr>
        <p:cNvPr id="1" name="Group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7" name="Shape 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3 master">
    <p:spTree>
      <p:nvGrpSpPr>
        <p:cNvPr id="1" name="Group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10" name="Shape 1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5 master">
    <p:spTree>
      <p:nvGrpSpPr>
        <p:cNvPr id="1" name="Group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13" name="Shape 1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 master">
    <p:spTree>
      <p:nvGrpSpPr>
        <p:cNvPr id="1" name="Group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16" name="Shape 16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Group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4 master">
    <p:spTree>
      <p:nvGrpSpPr>
        <p:cNvPr id="1" name="Group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20" name="Shape 2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7 master">
    <p:spTree>
      <p:nvGrpSpPr>
        <p:cNvPr id="1" name="Group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23" name="Shape 2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9 master">
    <p:spTree>
      <p:nvGrpSpPr>
        <p:cNvPr id="1" name="Group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>
            <a:prstDash val="solid"/>
          </a:ln>
        </p:spPr>
      </p:sp>
      <p:sp>
        <p:nvSpPr>
          <p:cNvPr id="26" name="Shape 26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>
            <a:prstDash val="solid"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defPPr/>
      <a:lvl1pPr lvl="0" algn="ctr"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342900" lvl="0" indent="-342900" algn="l"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8"/>
          <p:cNvPicPr/>
          <p:nvPr/>
        </p:nvPicPr>
        <p:blipFill>
          <a:blip r:embed="rId2"/>
          <a:stretch/>
        </p:blipFill>
        <p:spPr>
          <a:xfrm>
            <a:off x="0" y="0"/>
            <a:ext cx="14630400" cy="2835235"/>
          </a:xfrm>
          <a:prstGeom prst="rect">
            <a:avLst/>
          </a:prstGeom>
        </p:spPr>
      </p:pic>
      <p:sp>
        <p:nvSpPr>
          <p:cNvPr id="39" name="Shape 39"/>
          <p:cNvSpPr/>
          <p:nvPr/>
        </p:nvSpPr>
        <p:spPr>
          <a:xfrm>
            <a:off x="793790" y="3808690"/>
            <a:ext cx="13042821" cy="2126337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5550"/>
              </a:lnSpc>
            </a:pPr>
            <a:r>
              <a:rPr sz="4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Ресурсный центр поддержки инициатив гражданского общества г. Мегиона</a:t>
            </a:r>
            <a:endParaRPr sz="4450"/>
          </a:p>
        </p:txBody>
      </p:sp>
      <p:sp>
        <p:nvSpPr>
          <p:cNvPr id="40" name="Shape 40"/>
          <p:cNvSpPr/>
          <p:nvPr/>
        </p:nvSpPr>
        <p:spPr>
          <a:xfrm>
            <a:off x="793790" y="6275189"/>
            <a:ext cx="13042821" cy="362902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Создание, развитие и перспективы</a:t>
            </a:r>
            <a:endParaRPr sz="1750"/>
          </a:p>
        </p:txBody>
      </p:sp>
      <p:sp>
        <p:nvSpPr>
          <p:cNvPr id="41" name="Shape 41"/>
          <p:cNvSpPr/>
          <p:nvPr/>
        </p:nvSpPr>
        <p:spPr>
          <a:xfrm>
            <a:off x="793790" y="6893243"/>
            <a:ext cx="13042821" cy="362902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Представляем итоги работы и основные достижения Ресурсного центра</a:t>
            </a:r>
            <a:endParaRPr sz="175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/>
        </p:nvSpPr>
        <p:spPr>
          <a:xfrm>
            <a:off x="792361" y="622578"/>
            <a:ext cx="7781805" cy="707468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5550"/>
              </a:lnSpc>
            </a:pPr>
            <a:r>
              <a:rPr sz="4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Итоги и перспективы</a:t>
            </a:r>
            <a:endParaRPr sz="4450"/>
          </a:p>
        </p:txBody>
      </p:sp>
      <p:pic>
        <p:nvPicPr>
          <p:cNvPr id="240" name="Picture 240"/>
          <p:cNvPicPr/>
          <p:nvPr/>
        </p:nvPicPr>
        <p:blipFill>
          <a:blip r:embed="rId2"/>
          <a:stretch/>
        </p:blipFill>
        <p:spPr>
          <a:xfrm>
            <a:off x="3401497" y="3087410"/>
            <a:ext cx="7827406" cy="7827406"/>
          </a:xfrm>
          <a:prstGeom prst="rect">
            <a:avLst/>
          </a:prstGeom>
        </p:spPr>
      </p:pic>
      <p:pic>
        <p:nvPicPr>
          <p:cNvPr id="242" name="Picture 242"/>
          <p:cNvPicPr/>
          <p:nvPr/>
        </p:nvPicPr>
        <p:blipFill>
          <a:blip r:embed="rId3"/>
          <a:stretch/>
        </p:blipFill>
        <p:spPr>
          <a:xfrm>
            <a:off x="4582061" y="5294650"/>
            <a:ext cx="381953" cy="477560"/>
          </a:xfrm>
          <a:prstGeom prst="rect">
            <a:avLst/>
          </a:prstGeom>
        </p:spPr>
      </p:pic>
      <p:pic>
        <p:nvPicPr>
          <p:cNvPr id="244" name="Picture 244"/>
          <p:cNvPicPr/>
          <p:nvPr/>
        </p:nvPicPr>
        <p:blipFill>
          <a:blip r:embed="rId4"/>
          <a:stretch/>
        </p:blipFill>
        <p:spPr>
          <a:xfrm>
            <a:off x="3401497" y="3087410"/>
            <a:ext cx="7827406" cy="7827406"/>
          </a:xfrm>
          <a:prstGeom prst="rect">
            <a:avLst/>
          </a:prstGeom>
        </p:spPr>
      </p:pic>
      <p:pic>
        <p:nvPicPr>
          <p:cNvPr id="246" name="Picture 246"/>
          <p:cNvPicPr/>
          <p:nvPr/>
        </p:nvPicPr>
        <p:blipFill>
          <a:blip r:embed="rId5"/>
          <a:stretch/>
        </p:blipFill>
        <p:spPr>
          <a:xfrm>
            <a:off x="7124164" y="3826966"/>
            <a:ext cx="381952" cy="477560"/>
          </a:xfrm>
          <a:prstGeom prst="rect">
            <a:avLst/>
          </a:prstGeom>
        </p:spPr>
      </p:pic>
      <p:pic>
        <p:nvPicPr>
          <p:cNvPr id="248" name="Picture 248"/>
          <p:cNvPicPr/>
          <p:nvPr/>
        </p:nvPicPr>
        <p:blipFill>
          <a:blip r:embed="rId6"/>
          <a:stretch/>
        </p:blipFill>
        <p:spPr>
          <a:xfrm>
            <a:off x="3401497" y="3087410"/>
            <a:ext cx="7827406" cy="7827406"/>
          </a:xfrm>
          <a:prstGeom prst="rect">
            <a:avLst/>
          </a:prstGeom>
        </p:spPr>
      </p:pic>
      <p:pic>
        <p:nvPicPr>
          <p:cNvPr id="250" name="Picture 250"/>
          <p:cNvPicPr/>
          <p:nvPr/>
        </p:nvPicPr>
        <p:blipFill>
          <a:blip r:embed="rId7"/>
          <a:stretch/>
        </p:blipFill>
        <p:spPr>
          <a:xfrm>
            <a:off x="9666149" y="5294650"/>
            <a:ext cx="381952" cy="477560"/>
          </a:xfrm>
          <a:prstGeom prst="rect">
            <a:avLst/>
          </a:prstGeom>
        </p:spPr>
      </p:pic>
      <p:sp>
        <p:nvSpPr>
          <p:cNvPr id="251" name="Shape 251"/>
          <p:cNvSpPr/>
          <p:nvPr/>
        </p:nvSpPr>
        <p:spPr>
          <a:xfrm>
            <a:off x="792361" y="7255788"/>
            <a:ext cx="13045678" cy="362307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Присоединяйтесь к нам! Вместе сделаем город Мегион ещё лучше!</a:t>
            </a:r>
            <a:endParaRPr sz="1750"/>
          </a:p>
        </p:txBody>
      </p:sp>
      <p:sp>
        <p:nvSpPr>
          <p:cNvPr id="252" name="Shape 252"/>
          <p:cNvSpPr/>
          <p:nvPr/>
        </p:nvSpPr>
        <p:spPr>
          <a:xfrm>
            <a:off x="792361" y="2603183"/>
            <a:ext cx="4122182" cy="707468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ctr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Системная поддержка</a:t>
            </a:r>
            <a:endParaRPr sz="2200"/>
          </a:p>
        </p:txBody>
      </p:sp>
      <p:sp>
        <p:nvSpPr>
          <p:cNvPr id="253" name="Shape 253"/>
          <p:cNvSpPr/>
          <p:nvPr/>
        </p:nvSpPr>
        <p:spPr>
          <a:xfrm>
            <a:off x="792361" y="3446383"/>
            <a:ext cx="4122182" cy="36230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НКО и добровольчества</a:t>
            </a:r>
            <a:endParaRPr sz="1750"/>
          </a:p>
        </p:txBody>
      </p:sp>
      <p:sp>
        <p:nvSpPr>
          <p:cNvPr id="254" name="Shape 254"/>
          <p:cNvSpPr/>
          <p:nvPr/>
        </p:nvSpPr>
        <p:spPr>
          <a:xfrm>
            <a:off x="5900142" y="1782842"/>
            <a:ext cx="2829997" cy="353735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Фундамент</a:t>
            </a:r>
            <a:endParaRPr sz="2200"/>
          </a:p>
        </p:txBody>
      </p:sp>
      <p:sp>
        <p:nvSpPr>
          <p:cNvPr id="255" name="Shape 255"/>
          <p:cNvSpPr/>
          <p:nvPr/>
        </p:nvSpPr>
        <p:spPr>
          <a:xfrm>
            <a:off x="5579507" y="2272308"/>
            <a:ext cx="3471386" cy="36230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Для масштабирования практик</a:t>
            </a:r>
            <a:endParaRPr sz="1750"/>
          </a:p>
        </p:txBody>
      </p:sp>
      <p:sp>
        <p:nvSpPr>
          <p:cNvPr id="256" name="Shape 256"/>
          <p:cNvSpPr/>
          <p:nvPr/>
        </p:nvSpPr>
        <p:spPr>
          <a:xfrm>
            <a:off x="10119360" y="2956917"/>
            <a:ext cx="3315057" cy="353735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Связующее звено</a:t>
            </a:r>
            <a:endParaRPr sz="2200"/>
          </a:p>
        </p:txBody>
      </p:sp>
      <p:sp>
        <p:nvSpPr>
          <p:cNvPr id="257" name="Shape 257"/>
          <p:cNvSpPr/>
          <p:nvPr/>
        </p:nvSpPr>
        <p:spPr>
          <a:xfrm>
            <a:off x="10119360" y="3446383"/>
            <a:ext cx="3315057" cy="36230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Для новых инициатив</a:t>
            </a:r>
            <a:endParaRPr sz="175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/>
          <p:nvPr/>
        </p:nvSpPr>
        <p:spPr>
          <a:xfrm>
            <a:off x="560189" y="720804"/>
            <a:ext cx="5865138" cy="500182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3900"/>
              </a:lnSpc>
            </a:pPr>
            <a:r>
              <a:rPr sz="31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Спасибо за внимание!</a:t>
            </a:r>
            <a:endParaRPr sz="3150"/>
          </a:p>
        </p:txBody>
      </p:sp>
      <p:pic>
        <p:nvPicPr>
          <p:cNvPr id="261" name="Picture 261"/>
          <p:cNvPicPr/>
          <p:nvPr/>
        </p:nvPicPr>
        <p:blipFill>
          <a:blip r:embed="rId2"/>
          <a:stretch/>
        </p:blipFill>
        <p:spPr>
          <a:xfrm>
            <a:off x="567809" y="1646277"/>
            <a:ext cx="2596515" cy="2596515"/>
          </a:xfrm>
          <a:prstGeom prst="rect">
            <a:avLst/>
          </a:prstGeom>
        </p:spPr>
      </p:pic>
      <p:pic>
        <p:nvPicPr>
          <p:cNvPr id="263" name="Picture 263"/>
          <p:cNvPicPr/>
          <p:nvPr/>
        </p:nvPicPr>
        <p:blipFill>
          <a:blip r:embed="rId3"/>
          <a:stretch/>
        </p:blipFill>
        <p:spPr>
          <a:xfrm>
            <a:off x="3292316" y="1646277"/>
            <a:ext cx="2596515" cy="2596515"/>
          </a:xfrm>
          <a:prstGeom prst="rect">
            <a:avLst/>
          </a:prstGeom>
        </p:spPr>
      </p:pic>
      <p:pic>
        <p:nvPicPr>
          <p:cNvPr id="265" name="Picture 265"/>
          <p:cNvPicPr/>
          <p:nvPr/>
        </p:nvPicPr>
        <p:blipFill>
          <a:blip r:embed="rId4"/>
          <a:stretch/>
        </p:blipFill>
        <p:spPr>
          <a:xfrm>
            <a:off x="6016823" y="1646277"/>
            <a:ext cx="2596634" cy="2596633"/>
          </a:xfrm>
          <a:prstGeom prst="rect">
            <a:avLst/>
          </a:prstGeom>
        </p:spPr>
      </p:pic>
      <p:pic>
        <p:nvPicPr>
          <p:cNvPr id="267" name="Picture 267"/>
          <p:cNvPicPr/>
          <p:nvPr/>
        </p:nvPicPr>
        <p:blipFill>
          <a:blip r:embed="rId5"/>
          <a:stretch/>
        </p:blipFill>
        <p:spPr>
          <a:xfrm>
            <a:off x="8741450" y="1646277"/>
            <a:ext cx="2596515" cy="2596515"/>
          </a:xfrm>
          <a:prstGeom prst="rect">
            <a:avLst/>
          </a:prstGeom>
        </p:spPr>
      </p:pic>
      <p:pic>
        <p:nvPicPr>
          <p:cNvPr id="269" name="Picture 269"/>
          <p:cNvPicPr/>
          <p:nvPr/>
        </p:nvPicPr>
        <p:blipFill>
          <a:blip r:embed="rId6"/>
          <a:stretch/>
        </p:blipFill>
        <p:spPr>
          <a:xfrm>
            <a:off x="11465957" y="1646277"/>
            <a:ext cx="2596634" cy="2596633"/>
          </a:xfrm>
          <a:prstGeom prst="rect">
            <a:avLst/>
          </a:prstGeom>
        </p:spPr>
      </p:pic>
      <p:pic>
        <p:nvPicPr>
          <p:cNvPr id="271" name="Picture 271"/>
          <p:cNvPicPr/>
          <p:nvPr/>
        </p:nvPicPr>
        <p:blipFill>
          <a:blip r:embed="rId7"/>
          <a:stretch/>
        </p:blipFill>
        <p:spPr>
          <a:xfrm>
            <a:off x="567809" y="4370903"/>
            <a:ext cx="2596515" cy="2596515"/>
          </a:xfrm>
          <a:prstGeom prst="rect">
            <a:avLst/>
          </a:prstGeom>
        </p:spPr>
      </p:pic>
      <p:sp>
        <p:nvSpPr>
          <p:cNvPr id="272" name="Shape 272"/>
          <p:cNvSpPr/>
          <p:nvPr/>
        </p:nvSpPr>
        <p:spPr>
          <a:xfrm>
            <a:off x="560189" y="7252692"/>
            <a:ext cx="13510022" cy="255984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000"/>
              </a:lnSpc>
            </a:pPr>
            <a:r>
              <a:rPr sz="12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Ресурсный центр - ваш надежный партнер в развитии гражданских инициатив</a:t>
            </a:r>
            <a:endParaRPr sz="125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4"/>
          <p:cNvPicPr/>
          <p:nvPr/>
        </p:nvPicPr>
        <p:blipFill>
          <a:blip r:embed="rId2"/>
          <a:stretch/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45" name="Shape 45"/>
          <p:cNvSpPr/>
          <p:nvPr/>
        </p:nvSpPr>
        <p:spPr>
          <a:xfrm>
            <a:off x="6280190" y="1300996"/>
            <a:ext cx="7556421" cy="2126337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5550"/>
              </a:lnSpc>
            </a:pPr>
            <a:r>
              <a:rPr sz="4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Почему возникла необходимость в Ресурсном центре?</a:t>
            </a:r>
            <a:endParaRPr sz="4450"/>
          </a:p>
        </p:txBody>
      </p:sp>
      <p:sp>
        <p:nvSpPr>
          <p:cNvPr id="46" name="Shape 46"/>
          <p:cNvSpPr/>
          <p:nvPr/>
        </p:nvSpPr>
        <p:spPr>
          <a:xfrm>
            <a:off x="6280190" y="4022646"/>
            <a:ext cx="510301" cy="510302"/>
          </a:xfrm>
          <a:prstGeom prst="roundRect">
            <a:avLst>
              <a:gd name="adj" fmla="val 18669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48" name="Picture 48"/>
          <p:cNvPicPr/>
          <p:nvPr/>
        </p:nvPicPr>
        <p:blipFill>
          <a:blip r:embed="rId3"/>
          <a:stretch/>
        </p:blipFill>
        <p:spPr>
          <a:xfrm>
            <a:off x="6365260" y="4065151"/>
            <a:ext cx="340161" cy="425291"/>
          </a:xfrm>
          <a:prstGeom prst="rect">
            <a:avLst/>
          </a:prstGeom>
        </p:spPr>
      </p:pic>
      <p:sp>
        <p:nvSpPr>
          <p:cNvPr id="49" name="Shape 49"/>
          <p:cNvSpPr/>
          <p:nvPr/>
        </p:nvSpPr>
        <p:spPr>
          <a:xfrm>
            <a:off x="7017306" y="4022646"/>
            <a:ext cx="2927747" cy="708659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Многообразие сообществ</a:t>
            </a:r>
            <a:endParaRPr sz="2200"/>
          </a:p>
        </p:txBody>
      </p:sp>
      <p:sp>
        <p:nvSpPr>
          <p:cNvPr id="50" name="Shape 50"/>
          <p:cNvSpPr/>
          <p:nvPr/>
        </p:nvSpPr>
        <p:spPr>
          <a:xfrm>
            <a:off x="7017306" y="4867394"/>
            <a:ext cx="2927747" cy="725804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Различные группы граждан с инициативами</a:t>
            </a:r>
            <a:endParaRPr sz="1750"/>
          </a:p>
        </p:txBody>
      </p:sp>
      <p:sp>
        <p:nvSpPr>
          <p:cNvPr id="51" name="Shape 51"/>
          <p:cNvSpPr/>
          <p:nvPr/>
        </p:nvSpPr>
        <p:spPr>
          <a:xfrm>
            <a:off x="10171867" y="4022646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53" name="Picture 53"/>
          <p:cNvPicPr/>
          <p:nvPr/>
        </p:nvPicPr>
        <p:blipFill>
          <a:blip r:embed="rId4"/>
          <a:stretch/>
        </p:blipFill>
        <p:spPr>
          <a:xfrm>
            <a:off x="10256937" y="4065151"/>
            <a:ext cx="340162" cy="425291"/>
          </a:xfrm>
          <a:prstGeom prst="rect">
            <a:avLst/>
          </a:prstGeom>
        </p:spPr>
      </p:pic>
      <p:sp>
        <p:nvSpPr>
          <p:cNvPr id="54" name="Shape 54"/>
          <p:cNvSpPr/>
          <p:nvPr/>
        </p:nvSpPr>
        <p:spPr>
          <a:xfrm>
            <a:off x="10908983" y="4022646"/>
            <a:ext cx="2927747" cy="708659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Рост активности</a:t>
            </a:r>
            <a:endParaRPr sz="2200"/>
          </a:p>
        </p:txBody>
      </p:sp>
      <p:sp>
        <p:nvSpPr>
          <p:cNvPr id="55" name="Shape 55"/>
          <p:cNvSpPr/>
          <p:nvPr/>
        </p:nvSpPr>
        <p:spPr>
          <a:xfrm>
            <a:off x="10908983" y="4867394"/>
            <a:ext cx="2927747" cy="725804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Увеличение числа гражданских инициатив</a:t>
            </a:r>
            <a:endParaRPr sz="1750"/>
          </a:p>
        </p:txBody>
      </p:sp>
      <p:sp>
        <p:nvSpPr>
          <p:cNvPr id="56" name="Shape 56"/>
          <p:cNvSpPr/>
          <p:nvPr/>
        </p:nvSpPr>
        <p:spPr>
          <a:xfrm>
            <a:off x="6280190" y="6075164"/>
            <a:ext cx="510301" cy="510302"/>
          </a:xfrm>
          <a:prstGeom prst="roundRect">
            <a:avLst>
              <a:gd name="adj" fmla="val 18669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58" name="Picture 58"/>
          <p:cNvPicPr/>
          <p:nvPr/>
        </p:nvPicPr>
        <p:blipFill>
          <a:blip r:embed="rId5"/>
          <a:stretch/>
        </p:blipFill>
        <p:spPr>
          <a:xfrm>
            <a:off x="6365260" y="6117669"/>
            <a:ext cx="340161" cy="425290"/>
          </a:xfrm>
          <a:prstGeom prst="rect">
            <a:avLst/>
          </a:prstGeom>
        </p:spPr>
      </p:pic>
      <p:sp>
        <p:nvSpPr>
          <p:cNvPr id="59" name="Shape 59"/>
          <p:cNvSpPr/>
          <p:nvPr/>
        </p:nvSpPr>
        <p:spPr>
          <a:xfrm>
            <a:off x="7017306" y="6075164"/>
            <a:ext cx="3025020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Разрозненность</a:t>
            </a:r>
            <a:endParaRPr sz="2200"/>
          </a:p>
        </p:txBody>
      </p:sp>
      <p:sp>
        <p:nvSpPr>
          <p:cNvPr id="60" name="Shape 60"/>
          <p:cNvSpPr/>
          <p:nvPr/>
        </p:nvSpPr>
        <p:spPr>
          <a:xfrm>
            <a:off x="7017306" y="6565583"/>
            <a:ext cx="6819304" cy="362902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Отсутствие координации между НКО и группами</a:t>
            </a:r>
            <a:endParaRPr sz="175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793790" y="834628"/>
            <a:ext cx="12598837" cy="70877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5550"/>
              </a:lnSpc>
            </a:pPr>
            <a:r>
              <a:rPr sz="4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Цель и миссия Ресурсного центра</a:t>
            </a:r>
            <a:endParaRPr sz="4450"/>
          </a:p>
        </p:txBody>
      </p:sp>
      <p:pic>
        <p:nvPicPr>
          <p:cNvPr id="64" name="Picture 64"/>
          <p:cNvPicPr/>
          <p:nvPr/>
        </p:nvPicPr>
        <p:blipFill>
          <a:blip r:embed="rId2"/>
          <a:stretch/>
        </p:blipFill>
        <p:spPr>
          <a:xfrm>
            <a:off x="3247430" y="1997035"/>
            <a:ext cx="1614011" cy="1306948"/>
          </a:xfrm>
          <a:prstGeom prst="rect">
            <a:avLst/>
          </a:prstGeom>
        </p:spPr>
      </p:pic>
      <p:pic>
        <p:nvPicPr>
          <p:cNvPr id="66" name="Picture 66"/>
          <p:cNvPicPr/>
          <p:nvPr/>
        </p:nvPicPr>
        <p:blipFill>
          <a:blip r:embed="rId3"/>
          <a:stretch/>
        </p:blipFill>
        <p:spPr>
          <a:xfrm>
            <a:off x="3894892" y="2613065"/>
            <a:ext cx="318968" cy="398621"/>
          </a:xfrm>
          <a:prstGeom prst="rect">
            <a:avLst/>
          </a:prstGeom>
        </p:spPr>
      </p:pic>
      <p:sp>
        <p:nvSpPr>
          <p:cNvPr id="67" name="Shape 67"/>
          <p:cNvSpPr/>
          <p:nvPr/>
        </p:nvSpPr>
        <p:spPr>
          <a:xfrm>
            <a:off x="5088255" y="2223849"/>
            <a:ext cx="5103851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Консультационная помощь</a:t>
            </a:r>
            <a:endParaRPr sz="2200"/>
          </a:p>
        </p:txBody>
      </p:sp>
      <p:sp>
        <p:nvSpPr>
          <p:cNvPr id="68" name="Shape 68"/>
          <p:cNvSpPr/>
          <p:nvPr/>
        </p:nvSpPr>
        <p:spPr>
          <a:xfrm>
            <a:off x="5088255" y="2714268"/>
            <a:ext cx="5103851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Экспертная поддержка</a:t>
            </a:r>
            <a:endParaRPr sz="1750"/>
          </a:p>
        </p:txBody>
      </p:sp>
      <p:sp>
        <p:nvSpPr>
          <p:cNvPr id="69" name="Shape 69"/>
          <p:cNvSpPr/>
          <p:nvPr/>
        </p:nvSpPr>
        <p:spPr>
          <a:xfrm>
            <a:off x="4918115" y="3317080"/>
            <a:ext cx="8861822" cy="15240"/>
          </a:xfrm>
          <a:prstGeom prst="roundRect">
            <a:avLst>
              <a:gd name="adj" fmla="val 625116"/>
            </a:avLst>
          </a:prstGeom>
          <a:solidFill>
            <a:srgbClr val="BCDBD4"/>
          </a:solidFill>
          <a:ln>
            <a:prstDash val="solid"/>
          </a:ln>
        </p:spPr>
      </p:sp>
      <p:pic>
        <p:nvPicPr>
          <p:cNvPr id="71" name="Picture 71"/>
          <p:cNvPicPr/>
          <p:nvPr/>
        </p:nvPicPr>
        <p:blipFill>
          <a:blip r:embed="rId4"/>
          <a:stretch/>
        </p:blipFill>
        <p:spPr>
          <a:xfrm>
            <a:off x="2440424" y="3360658"/>
            <a:ext cx="3228022" cy="1306948"/>
          </a:xfrm>
          <a:prstGeom prst="rect">
            <a:avLst/>
          </a:prstGeom>
        </p:spPr>
      </p:pic>
      <p:pic>
        <p:nvPicPr>
          <p:cNvPr id="73" name="Picture 73"/>
          <p:cNvPicPr/>
          <p:nvPr/>
        </p:nvPicPr>
        <p:blipFill>
          <a:blip r:embed="rId5"/>
          <a:stretch/>
        </p:blipFill>
        <p:spPr>
          <a:xfrm>
            <a:off x="3894892" y="3814762"/>
            <a:ext cx="318968" cy="398621"/>
          </a:xfrm>
          <a:prstGeom prst="rect">
            <a:avLst/>
          </a:prstGeom>
        </p:spPr>
      </p:pic>
      <p:sp>
        <p:nvSpPr>
          <p:cNvPr id="74" name="Shape 74"/>
          <p:cNvSpPr/>
          <p:nvPr/>
        </p:nvSpPr>
        <p:spPr>
          <a:xfrm>
            <a:off x="5895261" y="3587472"/>
            <a:ext cx="5542478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Образовательная поддержка</a:t>
            </a:r>
            <a:endParaRPr sz="2200"/>
          </a:p>
        </p:txBody>
      </p:sp>
      <p:sp>
        <p:nvSpPr>
          <p:cNvPr id="75" name="Shape 75"/>
          <p:cNvSpPr/>
          <p:nvPr/>
        </p:nvSpPr>
        <p:spPr>
          <a:xfrm>
            <a:off x="5895261" y="4077891"/>
            <a:ext cx="5542478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Обучение и развитие</a:t>
            </a:r>
            <a:endParaRPr sz="1750"/>
          </a:p>
        </p:txBody>
      </p:sp>
      <p:sp>
        <p:nvSpPr>
          <p:cNvPr id="76" name="Shape 76"/>
          <p:cNvSpPr/>
          <p:nvPr/>
        </p:nvSpPr>
        <p:spPr>
          <a:xfrm>
            <a:off x="5725120" y="4680704"/>
            <a:ext cx="8054815" cy="15240"/>
          </a:xfrm>
          <a:prstGeom prst="roundRect">
            <a:avLst>
              <a:gd name="adj" fmla="val 625116"/>
            </a:avLst>
          </a:prstGeom>
          <a:solidFill>
            <a:srgbClr val="BCDBD4"/>
          </a:solidFill>
          <a:ln>
            <a:prstDash val="solid"/>
          </a:ln>
        </p:spPr>
      </p:sp>
      <p:pic>
        <p:nvPicPr>
          <p:cNvPr id="78" name="Picture 78"/>
          <p:cNvPicPr/>
          <p:nvPr/>
        </p:nvPicPr>
        <p:blipFill>
          <a:blip r:embed="rId6"/>
          <a:stretch/>
        </p:blipFill>
        <p:spPr>
          <a:xfrm>
            <a:off x="1633417" y="4724281"/>
            <a:ext cx="4842034" cy="1306948"/>
          </a:xfrm>
          <a:prstGeom prst="rect">
            <a:avLst/>
          </a:prstGeom>
        </p:spPr>
      </p:pic>
      <p:pic>
        <p:nvPicPr>
          <p:cNvPr id="80" name="Picture 80"/>
          <p:cNvPicPr/>
          <p:nvPr/>
        </p:nvPicPr>
        <p:blipFill>
          <a:blip r:embed="rId7"/>
          <a:stretch/>
        </p:blipFill>
        <p:spPr>
          <a:xfrm>
            <a:off x="3894892" y="5178385"/>
            <a:ext cx="318968" cy="398621"/>
          </a:xfrm>
          <a:prstGeom prst="rect">
            <a:avLst/>
          </a:prstGeom>
        </p:spPr>
      </p:pic>
      <p:sp>
        <p:nvSpPr>
          <p:cNvPr id="81" name="Shape 81"/>
          <p:cNvSpPr/>
          <p:nvPr/>
        </p:nvSpPr>
        <p:spPr>
          <a:xfrm>
            <a:off x="6702266" y="4951095"/>
            <a:ext cx="4308396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Методическая помощь</a:t>
            </a:r>
            <a:endParaRPr sz="2200"/>
          </a:p>
        </p:txBody>
      </p:sp>
      <p:sp>
        <p:nvSpPr>
          <p:cNvPr id="82" name="Shape 82"/>
          <p:cNvSpPr/>
          <p:nvPr/>
        </p:nvSpPr>
        <p:spPr>
          <a:xfrm>
            <a:off x="6702266" y="5441513"/>
            <a:ext cx="4308396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Инструменты и ресурсы</a:t>
            </a:r>
            <a:endParaRPr sz="1750"/>
          </a:p>
        </p:txBody>
      </p:sp>
      <p:sp>
        <p:nvSpPr>
          <p:cNvPr id="83" name="Shape 83"/>
          <p:cNvSpPr/>
          <p:nvPr/>
        </p:nvSpPr>
        <p:spPr>
          <a:xfrm>
            <a:off x="6532126" y="6044327"/>
            <a:ext cx="7247811" cy="15240"/>
          </a:xfrm>
          <a:prstGeom prst="roundRect">
            <a:avLst>
              <a:gd name="adj" fmla="val 625116"/>
            </a:avLst>
          </a:prstGeom>
          <a:solidFill>
            <a:srgbClr val="BCDBD4"/>
          </a:solidFill>
          <a:ln>
            <a:prstDash val="solid"/>
          </a:ln>
        </p:spPr>
      </p:sp>
      <p:pic>
        <p:nvPicPr>
          <p:cNvPr id="85" name="Picture 85"/>
          <p:cNvPicPr/>
          <p:nvPr/>
        </p:nvPicPr>
        <p:blipFill>
          <a:blip r:embed="rId8"/>
          <a:stretch/>
        </p:blipFill>
        <p:spPr>
          <a:xfrm>
            <a:off x="826294" y="6087904"/>
            <a:ext cx="6456163" cy="1306949"/>
          </a:xfrm>
          <a:prstGeom prst="rect">
            <a:avLst/>
          </a:prstGeom>
        </p:spPr>
      </p:pic>
      <p:pic>
        <p:nvPicPr>
          <p:cNvPr id="87" name="Picture 87"/>
          <p:cNvPicPr/>
          <p:nvPr/>
        </p:nvPicPr>
        <p:blipFill>
          <a:blip r:embed="rId9"/>
          <a:stretch/>
        </p:blipFill>
        <p:spPr>
          <a:xfrm>
            <a:off x="3894773" y="6542007"/>
            <a:ext cx="318968" cy="398620"/>
          </a:xfrm>
          <a:prstGeom prst="rect">
            <a:avLst/>
          </a:prstGeom>
        </p:spPr>
      </p:pic>
      <p:sp>
        <p:nvSpPr>
          <p:cNvPr id="88" name="Shape 88"/>
          <p:cNvSpPr/>
          <p:nvPr/>
        </p:nvSpPr>
        <p:spPr>
          <a:xfrm>
            <a:off x="7509272" y="6314718"/>
            <a:ext cx="5041701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Стимулирование развития</a:t>
            </a:r>
            <a:endParaRPr sz="2200"/>
          </a:p>
        </p:txBody>
      </p:sp>
      <p:sp>
        <p:nvSpPr>
          <p:cNvPr id="89" name="Shape 89"/>
          <p:cNvSpPr/>
          <p:nvPr/>
        </p:nvSpPr>
        <p:spPr>
          <a:xfrm>
            <a:off x="7509272" y="6805136"/>
            <a:ext cx="5041701" cy="362902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НКО, волонтёрство, инициативы</a:t>
            </a:r>
            <a:endParaRPr sz="175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709136" y="557213"/>
            <a:ext cx="11650861" cy="633174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4950"/>
              </a:lnSpc>
            </a:pPr>
            <a:r>
              <a:rPr sz="3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Чем занимается Ресурсный центр?</a:t>
            </a:r>
            <a:endParaRPr sz="3950"/>
          </a:p>
        </p:txBody>
      </p:sp>
      <p:pic>
        <p:nvPicPr>
          <p:cNvPr id="93" name="Picture 93"/>
          <p:cNvPicPr/>
          <p:nvPr/>
        </p:nvPicPr>
        <p:blipFill>
          <a:blip r:embed="rId2"/>
          <a:stretch/>
        </p:blipFill>
        <p:spPr>
          <a:xfrm>
            <a:off x="709136" y="1595557"/>
            <a:ext cx="1013103" cy="1215747"/>
          </a:xfrm>
          <a:prstGeom prst="rect">
            <a:avLst/>
          </a:prstGeom>
        </p:spPr>
      </p:pic>
      <p:sp>
        <p:nvSpPr>
          <p:cNvPr id="94" name="Shape 94"/>
          <p:cNvSpPr/>
          <p:nvPr/>
        </p:nvSpPr>
        <p:spPr>
          <a:xfrm>
            <a:off x="2026087" y="1798081"/>
            <a:ext cx="2532817" cy="316468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5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Консультации</a:t>
            </a:r>
            <a:endParaRPr sz="1950"/>
          </a:p>
        </p:txBody>
      </p:sp>
      <p:sp>
        <p:nvSpPr>
          <p:cNvPr id="95" name="Shape 95"/>
          <p:cNvSpPr/>
          <p:nvPr/>
        </p:nvSpPr>
        <p:spPr>
          <a:xfrm>
            <a:off x="2026087" y="2236113"/>
            <a:ext cx="11895176" cy="32420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5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Правовые и финансовые вопросы</a:t>
            </a:r>
            <a:endParaRPr sz="1550"/>
          </a:p>
        </p:txBody>
      </p:sp>
      <p:pic>
        <p:nvPicPr>
          <p:cNvPr id="97" name="Picture 97"/>
          <p:cNvPicPr/>
          <p:nvPr/>
        </p:nvPicPr>
        <p:blipFill>
          <a:blip r:embed="rId3"/>
          <a:stretch/>
        </p:blipFill>
        <p:spPr>
          <a:xfrm>
            <a:off x="709136" y="2811304"/>
            <a:ext cx="1013103" cy="1215747"/>
          </a:xfrm>
          <a:prstGeom prst="rect">
            <a:avLst/>
          </a:prstGeom>
        </p:spPr>
      </p:pic>
      <p:sp>
        <p:nvSpPr>
          <p:cNvPr id="98" name="Shape 98"/>
          <p:cNvSpPr/>
          <p:nvPr/>
        </p:nvSpPr>
        <p:spPr>
          <a:xfrm>
            <a:off x="2026087" y="3013829"/>
            <a:ext cx="2532817" cy="316468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5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Обучение</a:t>
            </a:r>
            <a:endParaRPr sz="1950"/>
          </a:p>
        </p:txBody>
      </p:sp>
      <p:sp>
        <p:nvSpPr>
          <p:cNvPr id="99" name="Shape 99"/>
          <p:cNvSpPr/>
          <p:nvPr/>
        </p:nvSpPr>
        <p:spPr>
          <a:xfrm>
            <a:off x="2026087" y="3451859"/>
            <a:ext cx="11895176" cy="32420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5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Семинары, вебинары, проектные школы</a:t>
            </a:r>
            <a:endParaRPr sz="1550"/>
          </a:p>
        </p:txBody>
      </p:sp>
      <p:pic>
        <p:nvPicPr>
          <p:cNvPr id="101" name="Picture 101"/>
          <p:cNvPicPr/>
          <p:nvPr/>
        </p:nvPicPr>
        <p:blipFill>
          <a:blip r:embed="rId4"/>
          <a:stretch/>
        </p:blipFill>
        <p:spPr>
          <a:xfrm>
            <a:off x="709136" y="4027051"/>
            <a:ext cx="1013103" cy="1215747"/>
          </a:xfrm>
          <a:prstGeom prst="rect">
            <a:avLst/>
          </a:prstGeom>
        </p:spPr>
      </p:pic>
      <p:sp>
        <p:nvSpPr>
          <p:cNvPr id="102" name="Shape 102"/>
          <p:cNvSpPr/>
          <p:nvPr/>
        </p:nvSpPr>
        <p:spPr>
          <a:xfrm>
            <a:off x="2026087" y="4229576"/>
            <a:ext cx="2532817" cy="316467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5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Гранты</a:t>
            </a:r>
            <a:endParaRPr sz="1950"/>
          </a:p>
        </p:txBody>
      </p:sp>
      <p:sp>
        <p:nvSpPr>
          <p:cNvPr id="103" name="Shape 103"/>
          <p:cNvSpPr/>
          <p:nvPr/>
        </p:nvSpPr>
        <p:spPr>
          <a:xfrm>
            <a:off x="2026087" y="4667607"/>
            <a:ext cx="11895176" cy="32420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5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Информация, подготовка заявок</a:t>
            </a:r>
            <a:endParaRPr sz="1550"/>
          </a:p>
        </p:txBody>
      </p:sp>
      <p:pic>
        <p:nvPicPr>
          <p:cNvPr id="105" name="Picture 105"/>
          <p:cNvPicPr/>
          <p:nvPr/>
        </p:nvPicPr>
        <p:blipFill>
          <a:blip r:embed="rId5"/>
          <a:stretch/>
        </p:blipFill>
        <p:spPr>
          <a:xfrm>
            <a:off x="709136" y="5242798"/>
            <a:ext cx="1013103" cy="1215747"/>
          </a:xfrm>
          <a:prstGeom prst="rect">
            <a:avLst/>
          </a:prstGeom>
        </p:spPr>
      </p:pic>
      <p:sp>
        <p:nvSpPr>
          <p:cNvPr id="106" name="Shape 106"/>
          <p:cNvSpPr/>
          <p:nvPr/>
        </p:nvSpPr>
        <p:spPr>
          <a:xfrm>
            <a:off x="2026087" y="5445323"/>
            <a:ext cx="2969776" cy="316467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5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Добровольчество</a:t>
            </a:r>
            <a:endParaRPr sz="1950"/>
          </a:p>
        </p:txBody>
      </p:sp>
      <p:sp>
        <p:nvSpPr>
          <p:cNvPr id="107" name="Shape 107"/>
          <p:cNvSpPr/>
          <p:nvPr/>
        </p:nvSpPr>
        <p:spPr>
          <a:xfrm>
            <a:off x="2026087" y="5883354"/>
            <a:ext cx="11895176" cy="32420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5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Координация, DOBRO.RU</a:t>
            </a:r>
            <a:endParaRPr sz="1550"/>
          </a:p>
        </p:txBody>
      </p:sp>
      <p:pic>
        <p:nvPicPr>
          <p:cNvPr id="109" name="Picture 109"/>
          <p:cNvPicPr/>
          <p:nvPr/>
        </p:nvPicPr>
        <p:blipFill>
          <a:blip r:embed="rId6"/>
          <a:stretch/>
        </p:blipFill>
        <p:spPr>
          <a:xfrm>
            <a:off x="709136" y="6458545"/>
            <a:ext cx="1013103" cy="1215747"/>
          </a:xfrm>
          <a:prstGeom prst="rect">
            <a:avLst/>
          </a:prstGeom>
        </p:spPr>
      </p:pic>
      <p:sp>
        <p:nvSpPr>
          <p:cNvPr id="110" name="Shape 110"/>
          <p:cNvSpPr/>
          <p:nvPr/>
        </p:nvSpPr>
        <p:spPr>
          <a:xfrm>
            <a:off x="2026087" y="6661071"/>
            <a:ext cx="3115508" cy="316468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5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Работа с группами</a:t>
            </a:r>
            <a:endParaRPr sz="1950"/>
          </a:p>
        </p:txBody>
      </p:sp>
      <p:sp>
        <p:nvSpPr>
          <p:cNvPr id="111" name="Shape 111"/>
          <p:cNvSpPr/>
          <p:nvPr/>
        </p:nvSpPr>
        <p:spPr>
          <a:xfrm>
            <a:off x="2026087" y="7099102"/>
            <a:ext cx="11895176" cy="324207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5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Национально-культурные, возрастные</a:t>
            </a:r>
            <a:endParaRPr sz="155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114"/>
          <p:cNvPicPr/>
          <p:nvPr/>
        </p:nvPicPr>
        <p:blipFill>
          <a:blip r:embed="rId2"/>
          <a:stretch/>
        </p:blipFill>
        <p:spPr>
          <a:xfrm>
            <a:off x="189071" y="1560671"/>
            <a:ext cx="5108258" cy="5108258"/>
          </a:xfrm>
          <a:prstGeom prst="rect">
            <a:avLst/>
          </a:prstGeom>
        </p:spPr>
      </p:pic>
      <p:sp>
        <p:nvSpPr>
          <p:cNvPr id="115" name="Shape 115"/>
          <p:cNvSpPr/>
          <p:nvPr/>
        </p:nvSpPr>
        <p:spPr>
          <a:xfrm>
            <a:off x="6015871" y="417790"/>
            <a:ext cx="5440322" cy="472797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3700"/>
              </a:lnSpc>
            </a:pPr>
            <a:r>
              <a:rPr sz="2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Основные результаты</a:t>
            </a:r>
            <a:endParaRPr sz="2950"/>
          </a:p>
        </p:txBody>
      </p:sp>
      <p:sp>
        <p:nvSpPr>
          <p:cNvPr id="116" name="Shape 116"/>
          <p:cNvSpPr/>
          <p:nvPr/>
        </p:nvSpPr>
        <p:spPr>
          <a:xfrm>
            <a:off x="6015871" y="1193125"/>
            <a:ext cx="8085057" cy="4992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3900"/>
              </a:lnSpc>
            </a:pPr>
            <a:r>
              <a:rPr sz="39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23+</a:t>
            </a:r>
            <a:endParaRPr sz="3900"/>
          </a:p>
        </p:txBody>
      </p:sp>
      <p:sp>
        <p:nvSpPr>
          <p:cNvPr id="117" name="Shape 117"/>
          <p:cNvSpPr/>
          <p:nvPr/>
        </p:nvSpPr>
        <p:spPr>
          <a:xfrm>
            <a:off x="9112687" y="1881426"/>
            <a:ext cx="1891307" cy="236458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1850"/>
              </a:lnSpc>
            </a:pPr>
            <a:r>
              <a:rPr sz="1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Новых НКО</a:t>
            </a:r>
            <a:endParaRPr sz="1450"/>
          </a:p>
        </p:txBody>
      </p:sp>
      <p:sp>
        <p:nvSpPr>
          <p:cNvPr id="118" name="Shape 118"/>
          <p:cNvSpPr/>
          <p:nvPr/>
        </p:nvSpPr>
        <p:spPr>
          <a:xfrm>
            <a:off x="6015871" y="2208609"/>
            <a:ext cx="8085057" cy="242054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1900"/>
              </a:lnSpc>
            </a:pPr>
            <a:r>
              <a:rPr sz="11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Рост зарегистрированных организаций</a:t>
            </a:r>
            <a:endParaRPr sz="1150"/>
          </a:p>
        </p:txBody>
      </p:sp>
      <p:sp>
        <p:nvSpPr>
          <p:cNvPr id="119" name="Shape 119"/>
          <p:cNvSpPr/>
          <p:nvPr/>
        </p:nvSpPr>
        <p:spPr>
          <a:xfrm>
            <a:off x="6015871" y="2980134"/>
            <a:ext cx="8085057" cy="499228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3900"/>
              </a:lnSpc>
            </a:pPr>
            <a:r>
              <a:rPr sz="39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150+</a:t>
            </a:r>
            <a:endParaRPr sz="3900"/>
          </a:p>
        </p:txBody>
      </p:sp>
      <p:sp>
        <p:nvSpPr>
          <p:cNvPr id="120" name="Shape 120"/>
          <p:cNvSpPr/>
          <p:nvPr/>
        </p:nvSpPr>
        <p:spPr>
          <a:xfrm>
            <a:off x="8973979" y="3668435"/>
            <a:ext cx="2168723" cy="236458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1850"/>
              </a:lnSpc>
            </a:pPr>
            <a:r>
              <a:rPr sz="1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Заявок на гранты</a:t>
            </a:r>
            <a:endParaRPr sz="1450"/>
          </a:p>
        </p:txBody>
      </p:sp>
      <p:sp>
        <p:nvSpPr>
          <p:cNvPr id="121" name="Shape 121"/>
          <p:cNvSpPr/>
          <p:nvPr/>
        </p:nvSpPr>
        <p:spPr>
          <a:xfrm>
            <a:off x="6015871" y="3995618"/>
            <a:ext cx="8085057" cy="24205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1900"/>
              </a:lnSpc>
            </a:pPr>
            <a:r>
              <a:rPr sz="11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Участие в конкурсах</a:t>
            </a:r>
            <a:endParaRPr sz="1150"/>
          </a:p>
        </p:txBody>
      </p:sp>
      <p:sp>
        <p:nvSpPr>
          <p:cNvPr id="122" name="Shape 122"/>
          <p:cNvSpPr/>
          <p:nvPr/>
        </p:nvSpPr>
        <p:spPr>
          <a:xfrm>
            <a:off x="6015871" y="4767143"/>
            <a:ext cx="8085057" cy="4992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3900"/>
              </a:lnSpc>
            </a:pPr>
            <a:r>
              <a:rPr sz="39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35 млн</a:t>
            </a:r>
            <a:endParaRPr sz="3900"/>
          </a:p>
        </p:txBody>
      </p:sp>
      <p:sp>
        <p:nvSpPr>
          <p:cNvPr id="123" name="Shape 123"/>
          <p:cNvSpPr/>
          <p:nvPr/>
        </p:nvSpPr>
        <p:spPr>
          <a:xfrm>
            <a:off x="8617863" y="5455444"/>
            <a:ext cx="2881073" cy="236458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1850"/>
              </a:lnSpc>
            </a:pPr>
            <a:r>
              <a:rPr sz="1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Привлечённых средств</a:t>
            </a:r>
            <a:endParaRPr sz="1450"/>
          </a:p>
        </p:txBody>
      </p:sp>
      <p:sp>
        <p:nvSpPr>
          <p:cNvPr id="124" name="Shape 124"/>
          <p:cNvSpPr/>
          <p:nvPr/>
        </p:nvSpPr>
        <p:spPr>
          <a:xfrm>
            <a:off x="6015871" y="5782628"/>
            <a:ext cx="8085057" cy="24205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1900"/>
              </a:lnSpc>
            </a:pPr>
            <a:r>
              <a:rPr sz="11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В рублях</a:t>
            </a:r>
            <a:endParaRPr sz="1150"/>
          </a:p>
        </p:txBody>
      </p:sp>
      <p:sp>
        <p:nvSpPr>
          <p:cNvPr id="125" name="Shape 125"/>
          <p:cNvSpPr/>
          <p:nvPr/>
        </p:nvSpPr>
        <p:spPr>
          <a:xfrm>
            <a:off x="6015871" y="6554152"/>
            <a:ext cx="8085057" cy="4992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3900"/>
              </a:lnSpc>
            </a:pPr>
            <a:r>
              <a:rPr sz="39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1889</a:t>
            </a:r>
            <a:endParaRPr sz="3900"/>
          </a:p>
        </p:txBody>
      </p:sp>
      <p:sp>
        <p:nvSpPr>
          <p:cNvPr id="126" name="Shape 126"/>
          <p:cNvSpPr/>
          <p:nvPr/>
        </p:nvSpPr>
        <p:spPr>
          <a:xfrm>
            <a:off x="9112687" y="7242453"/>
            <a:ext cx="1891307" cy="236457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1850"/>
              </a:lnSpc>
            </a:pPr>
            <a:r>
              <a:rPr sz="1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Волонтёров</a:t>
            </a:r>
            <a:endParaRPr sz="1450"/>
          </a:p>
        </p:txBody>
      </p:sp>
      <p:sp>
        <p:nvSpPr>
          <p:cNvPr id="127" name="Shape 127"/>
          <p:cNvSpPr/>
          <p:nvPr/>
        </p:nvSpPr>
        <p:spPr>
          <a:xfrm>
            <a:off x="6015871" y="7569637"/>
            <a:ext cx="8085057" cy="242054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ctr">
              <a:lnSpc>
                <a:spcPts val="1900"/>
              </a:lnSpc>
            </a:pPr>
            <a:r>
              <a:rPr sz="11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Рост с 290 человек</a:t>
            </a:r>
            <a:endParaRPr sz="115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793790" y="1204793"/>
            <a:ext cx="12848273" cy="708778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5550"/>
              </a:lnSpc>
            </a:pPr>
            <a:r>
              <a:rPr sz="4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Как организована работа Центра?</a:t>
            </a:r>
            <a:endParaRPr sz="4450"/>
          </a:p>
        </p:txBody>
      </p:sp>
      <p:sp>
        <p:nvSpPr>
          <p:cNvPr id="130" name="Shape 130"/>
          <p:cNvSpPr/>
          <p:nvPr/>
        </p:nvSpPr>
        <p:spPr>
          <a:xfrm>
            <a:off x="793790" y="2931319"/>
            <a:ext cx="3898702" cy="708660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r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Руководитель Центра</a:t>
            </a:r>
            <a:endParaRPr sz="2200"/>
          </a:p>
        </p:txBody>
      </p:sp>
      <p:sp>
        <p:nvSpPr>
          <p:cNvPr id="131" name="Shape 131"/>
          <p:cNvSpPr/>
          <p:nvPr/>
        </p:nvSpPr>
        <p:spPr>
          <a:xfrm>
            <a:off x="793790" y="3776067"/>
            <a:ext cx="3898702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r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Общая координация</a:t>
            </a:r>
            <a:endParaRPr sz="1750"/>
          </a:p>
        </p:txBody>
      </p:sp>
      <p:pic>
        <p:nvPicPr>
          <p:cNvPr id="133" name="Picture 133"/>
          <p:cNvPicPr/>
          <p:nvPr/>
        </p:nvPicPr>
        <p:blipFill>
          <a:blip r:embed="rId2"/>
          <a:stretch/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135" name="Picture 135"/>
          <p:cNvPicPr/>
          <p:nvPr/>
        </p:nvPicPr>
        <p:blipFill>
          <a:blip r:embed="rId3"/>
          <a:stretch/>
        </p:blipFill>
        <p:spPr>
          <a:xfrm>
            <a:off x="6033492" y="3336368"/>
            <a:ext cx="339328" cy="424219"/>
          </a:xfrm>
          <a:prstGeom prst="rect">
            <a:avLst/>
          </a:prstGeom>
        </p:spPr>
      </p:pic>
      <p:sp>
        <p:nvSpPr>
          <p:cNvPr id="136" name="Shape 136"/>
          <p:cNvSpPr/>
          <p:nvPr/>
        </p:nvSpPr>
        <p:spPr>
          <a:xfrm>
            <a:off x="9937790" y="2367201"/>
            <a:ext cx="3898821" cy="1062990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Финансово-юридический консультант</a:t>
            </a:r>
            <a:endParaRPr sz="2200"/>
          </a:p>
        </p:txBody>
      </p:sp>
      <p:sp>
        <p:nvSpPr>
          <p:cNvPr id="137" name="Shape 137"/>
          <p:cNvSpPr/>
          <p:nvPr/>
        </p:nvSpPr>
        <p:spPr>
          <a:xfrm>
            <a:off x="9937790" y="3566278"/>
            <a:ext cx="3898821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Правовая поддержка</a:t>
            </a:r>
            <a:endParaRPr sz="1750"/>
          </a:p>
        </p:txBody>
      </p:sp>
      <p:pic>
        <p:nvPicPr>
          <p:cNvPr id="139" name="Picture 139"/>
          <p:cNvPicPr/>
          <p:nvPr/>
        </p:nvPicPr>
        <p:blipFill>
          <a:blip r:embed="rId4"/>
          <a:stretch/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141" name="Picture 141"/>
          <p:cNvPicPr/>
          <p:nvPr/>
        </p:nvPicPr>
        <p:blipFill>
          <a:blip r:embed="rId5"/>
          <a:stretch/>
        </p:blipFill>
        <p:spPr>
          <a:xfrm>
            <a:off x="7893009" y="3071693"/>
            <a:ext cx="339328" cy="424220"/>
          </a:xfrm>
          <a:prstGeom prst="rect">
            <a:avLst/>
          </a:prstGeom>
        </p:spPr>
      </p:pic>
      <p:sp>
        <p:nvSpPr>
          <p:cNvPr id="142" name="Shape 142"/>
          <p:cNvSpPr/>
          <p:nvPr/>
        </p:nvSpPr>
        <p:spPr>
          <a:xfrm>
            <a:off x="10051256" y="4269343"/>
            <a:ext cx="3785353" cy="708659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Менеджеры проектов</a:t>
            </a:r>
            <a:endParaRPr sz="2200"/>
          </a:p>
        </p:txBody>
      </p:sp>
      <p:sp>
        <p:nvSpPr>
          <p:cNvPr id="143" name="Shape 143"/>
          <p:cNvSpPr/>
          <p:nvPr/>
        </p:nvSpPr>
        <p:spPr>
          <a:xfrm>
            <a:off x="10051256" y="5114092"/>
            <a:ext cx="3785353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Проектная деятельность</a:t>
            </a:r>
            <a:endParaRPr sz="1750"/>
          </a:p>
        </p:txBody>
      </p:sp>
      <p:pic>
        <p:nvPicPr>
          <p:cNvPr id="145" name="Picture 145"/>
          <p:cNvPicPr/>
          <p:nvPr/>
        </p:nvPicPr>
        <p:blipFill>
          <a:blip r:embed="rId6"/>
          <a:stretch/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147" name="Picture 147"/>
          <p:cNvPicPr/>
          <p:nvPr/>
        </p:nvPicPr>
        <p:blipFill>
          <a:blip r:embed="rId7"/>
          <a:stretch/>
        </p:blipFill>
        <p:spPr>
          <a:xfrm>
            <a:off x="8719423" y="4758452"/>
            <a:ext cx="339328" cy="424219"/>
          </a:xfrm>
          <a:prstGeom prst="rect">
            <a:avLst/>
          </a:prstGeom>
        </p:spPr>
      </p:pic>
      <p:sp>
        <p:nvSpPr>
          <p:cNvPr id="148" name="Shape 148"/>
          <p:cNvSpPr/>
          <p:nvPr/>
        </p:nvSpPr>
        <p:spPr>
          <a:xfrm>
            <a:off x="9937790" y="5817156"/>
            <a:ext cx="3898821" cy="708660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Руководитель ДоброЦентра</a:t>
            </a:r>
            <a:endParaRPr sz="2200"/>
          </a:p>
        </p:txBody>
      </p:sp>
      <p:sp>
        <p:nvSpPr>
          <p:cNvPr id="149" name="Shape 149"/>
          <p:cNvSpPr/>
          <p:nvPr/>
        </p:nvSpPr>
        <p:spPr>
          <a:xfrm>
            <a:off x="9937790" y="6661904"/>
            <a:ext cx="3898821" cy="362902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Работа с волонтёрами</a:t>
            </a:r>
            <a:endParaRPr sz="1750"/>
          </a:p>
        </p:txBody>
      </p:sp>
      <p:pic>
        <p:nvPicPr>
          <p:cNvPr id="151" name="Picture 151"/>
          <p:cNvPicPr/>
          <p:nvPr/>
        </p:nvPicPr>
        <p:blipFill>
          <a:blip r:embed="rId8"/>
          <a:stretch/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153" name="Picture 153"/>
          <p:cNvPicPr/>
          <p:nvPr/>
        </p:nvPicPr>
        <p:blipFill>
          <a:blip r:embed="rId9"/>
          <a:stretch/>
        </p:blipFill>
        <p:spPr>
          <a:xfrm>
            <a:off x="7370564" y="6065520"/>
            <a:ext cx="339328" cy="424219"/>
          </a:xfrm>
          <a:prstGeom prst="rect">
            <a:avLst/>
          </a:prstGeom>
        </p:spPr>
      </p:pic>
      <p:sp>
        <p:nvSpPr>
          <p:cNvPr id="154" name="Shape 154"/>
          <p:cNvSpPr/>
          <p:nvPr/>
        </p:nvSpPr>
        <p:spPr>
          <a:xfrm>
            <a:off x="1857256" y="5607368"/>
            <a:ext cx="2835235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r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Специалисты</a:t>
            </a:r>
            <a:endParaRPr sz="2200"/>
          </a:p>
        </p:txBody>
      </p:sp>
      <p:sp>
        <p:nvSpPr>
          <p:cNvPr id="155" name="Shape 155"/>
          <p:cNvSpPr/>
          <p:nvPr/>
        </p:nvSpPr>
        <p:spPr>
          <a:xfrm>
            <a:off x="793790" y="6097786"/>
            <a:ext cx="3898702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r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Информация, экология, культура</a:t>
            </a:r>
            <a:endParaRPr sz="1750"/>
          </a:p>
        </p:txBody>
      </p:sp>
      <p:pic>
        <p:nvPicPr>
          <p:cNvPr id="157" name="Picture 157"/>
          <p:cNvPicPr/>
          <p:nvPr/>
        </p:nvPicPr>
        <p:blipFill>
          <a:blip r:embed="rId10"/>
          <a:stretch/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159" name="Picture 159"/>
          <p:cNvPicPr/>
          <p:nvPr/>
        </p:nvPicPr>
        <p:blipFill>
          <a:blip r:embed="rId11"/>
          <a:stretch/>
        </p:blipFill>
        <p:spPr>
          <a:xfrm>
            <a:off x="5710595" y="5229106"/>
            <a:ext cx="339328" cy="3393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793790" y="1920835"/>
            <a:ext cx="11779568" cy="70877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5550"/>
              </a:lnSpc>
            </a:pPr>
            <a:r>
              <a:rPr sz="44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Что отличает Ресурсный центр?</a:t>
            </a:r>
            <a:endParaRPr sz="4450"/>
          </a:p>
        </p:txBody>
      </p:sp>
      <p:sp>
        <p:nvSpPr>
          <p:cNvPr id="162" name="Shape 162"/>
          <p:cNvSpPr/>
          <p:nvPr/>
        </p:nvSpPr>
        <p:spPr>
          <a:xfrm>
            <a:off x="793790" y="3083243"/>
            <a:ext cx="4196358" cy="1676519"/>
          </a:xfrm>
          <a:prstGeom prst="roundRect">
            <a:avLst>
              <a:gd name="adj" fmla="val 568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63" name="Shape 163"/>
          <p:cNvSpPr/>
          <p:nvPr/>
        </p:nvSpPr>
        <p:spPr>
          <a:xfrm>
            <a:off x="1028223" y="3317677"/>
            <a:ext cx="2874883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Комплексность</a:t>
            </a:r>
            <a:endParaRPr sz="2200"/>
          </a:p>
        </p:txBody>
      </p:sp>
      <p:sp>
        <p:nvSpPr>
          <p:cNvPr id="164" name="Shape 164"/>
          <p:cNvSpPr/>
          <p:nvPr/>
        </p:nvSpPr>
        <p:spPr>
          <a:xfrm>
            <a:off x="1028223" y="3808095"/>
            <a:ext cx="3727490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От консультаций до обучения</a:t>
            </a:r>
            <a:endParaRPr sz="1750"/>
          </a:p>
        </p:txBody>
      </p:sp>
      <p:sp>
        <p:nvSpPr>
          <p:cNvPr id="165" name="Shape 165"/>
          <p:cNvSpPr/>
          <p:nvPr/>
        </p:nvSpPr>
        <p:spPr>
          <a:xfrm>
            <a:off x="5216962" y="3083243"/>
            <a:ext cx="4196358" cy="1676519"/>
          </a:xfrm>
          <a:prstGeom prst="roundRect">
            <a:avLst>
              <a:gd name="adj" fmla="val 568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66" name="Shape 166"/>
          <p:cNvSpPr/>
          <p:nvPr/>
        </p:nvSpPr>
        <p:spPr>
          <a:xfrm>
            <a:off x="5451396" y="3317677"/>
            <a:ext cx="2925841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Гибкая система</a:t>
            </a:r>
            <a:endParaRPr sz="2200"/>
          </a:p>
        </p:txBody>
      </p:sp>
      <p:sp>
        <p:nvSpPr>
          <p:cNvPr id="167" name="Shape 167"/>
          <p:cNvSpPr/>
          <p:nvPr/>
        </p:nvSpPr>
        <p:spPr>
          <a:xfrm>
            <a:off x="5451396" y="3808095"/>
            <a:ext cx="3727490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Онлайн и офлайн обучение</a:t>
            </a:r>
            <a:endParaRPr sz="1750"/>
          </a:p>
        </p:txBody>
      </p:sp>
      <p:sp>
        <p:nvSpPr>
          <p:cNvPr id="168" name="Shape 168"/>
          <p:cNvSpPr/>
          <p:nvPr/>
        </p:nvSpPr>
        <p:spPr>
          <a:xfrm>
            <a:off x="9640133" y="3083243"/>
            <a:ext cx="4196358" cy="1676519"/>
          </a:xfrm>
          <a:prstGeom prst="roundRect">
            <a:avLst>
              <a:gd name="adj" fmla="val 568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69" name="Shape 169"/>
          <p:cNvSpPr/>
          <p:nvPr/>
        </p:nvSpPr>
        <p:spPr>
          <a:xfrm>
            <a:off x="9874568" y="3317677"/>
            <a:ext cx="3727490" cy="708659"/>
          </a:xfrm>
          <a:prstGeom prst="rect">
            <a:avLst/>
          </a:prstGeom>
          <a:noFill/>
          <a:ln>
            <a:prstDash val="solid"/>
          </a:ln>
        </p:spPr>
        <p:txBody>
          <a:bodyPr wrap="squar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Грантовая поддержка</a:t>
            </a:r>
            <a:endParaRPr sz="2200"/>
          </a:p>
        </p:txBody>
      </p:sp>
      <p:sp>
        <p:nvSpPr>
          <p:cNvPr id="170" name="Shape 170"/>
          <p:cNvSpPr/>
          <p:nvPr/>
        </p:nvSpPr>
        <p:spPr>
          <a:xfrm>
            <a:off x="9874568" y="4162425"/>
            <a:ext cx="3727490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Широкие возможности</a:t>
            </a:r>
            <a:endParaRPr sz="1750"/>
          </a:p>
        </p:txBody>
      </p:sp>
      <p:sp>
        <p:nvSpPr>
          <p:cNvPr id="171" name="Shape 171"/>
          <p:cNvSpPr/>
          <p:nvPr/>
        </p:nvSpPr>
        <p:spPr>
          <a:xfrm>
            <a:off x="793790" y="4986576"/>
            <a:ext cx="6408063" cy="1322189"/>
          </a:xfrm>
          <a:prstGeom prst="roundRect">
            <a:avLst>
              <a:gd name="adj" fmla="val 7205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72" name="Shape 172"/>
          <p:cNvSpPr/>
          <p:nvPr/>
        </p:nvSpPr>
        <p:spPr>
          <a:xfrm>
            <a:off x="1028223" y="5221010"/>
            <a:ext cx="4895493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Связь с муниципалитетом</a:t>
            </a:r>
            <a:endParaRPr sz="2200"/>
          </a:p>
        </p:txBody>
      </p:sp>
      <p:sp>
        <p:nvSpPr>
          <p:cNvPr id="173" name="Shape 173"/>
          <p:cNvSpPr/>
          <p:nvPr/>
        </p:nvSpPr>
        <p:spPr>
          <a:xfrm>
            <a:off x="1028223" y="5711428"/>
            <a:ext cx="5939195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Информационная поддержка</a:t>
            </a:r>
            <a:endParaRPr sz="1750"/>
          </a:p>
        </p:txBody>
      </p:sp>
      <p:sp>
        <p:nvSpPr>
          <p:cNvPr id="174" name="Shape 174"/>
          <p:cNvSpPr/>
          <p:nvPr/>
        </p:nvSpPr>
        <p:spPr>
          <a:xfrm>
            <a:off x="7428666" y="4986576"/>
            <a:ext cx="6408064" cy="1322189"/>
          </a:xfrm>
          <a:prstGeom prst="roundRect">
            <a:avLst>
              <a:gd name="adj" fmla="val 7205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75" name="Shape 175"/>
          <p:cNvSpPr/>
          <p:nvPr/>
        </p:nvSpPr>
        <p:spPr>
          <a:xfrm>
            <a:off x="7663101" y="5221010"/>
            <a:ext cx="2835234" cy="354329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750"/>
              </a:lnSpc>
            </a:pPr>
            <a:r>
              <a:rPr sz="22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Автономия</a:t>
            </a:r>
            <a:endParaRPr sz="2200"/>
          </a:p>
        </p:txBody>
      </p:sp>
      <p:sp>
        <p:nvSpPr>
          <p:cNvPr id="176" name="Shape 176"/>
          <p:cNvSpPr/>
          <p:nvPr/>
        </p:nvSpPr>
        <p:spPr>
          <a:xfrm>
            <a:off x="7663101" y="5711428"/>
            <a:ext cx="5939194" cy="362903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850"/>
              </a:lnSpc>
            </a:pPr>
            <a:r>
              <a:rPr sz="17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Независимость консультаций</a:t>
            </a:r>
            <a:endParaRPr sz="175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695325" y="546259"/>
            <a:ext cx="4966930" cy="620911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4850"/>
              </a:lnSpc>
            </a:pPr>
            <a:r>
              <a:rPr sz="39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Что дальше?</a:t>
            </a:r>
            <a:endParaRPr sz="3900"/>
          </a:p>
        </p:txBody>
      </p:sp>
      <p:sp>
        <p:nvSpPr>
          <p:cNvPr id="179" name="Shape 179"/>
          <p:cNvSpPr/>
          <p:nvPr/>
        </p:nvSpPr>
        <p:spPr>
          <a:xfrm>
            <a:off x="695325" y="1564481"/>
            <a:ext cx="1323975" cy="1144666"/>
          </a:xfrm>
          <a:prstGeom prst="roundRect">
            <a:avLst>
              <a:gd name="adj" fmla="val 729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181" name="Picture 181"/>
          <p:cNvPicPr/>
          <p:nvPr/>
        </p:nvPicPr>
        <p:blipFill>
          <a:blip r:embed="rId2"/>
          <a:stretch/>
        </p:blipFill>
        <p:spPr>
          <a:xfrm>
            <a:off x="1217652" y="1962150"/>
            <a:ext cx="279321" cy="349210"/>
          </a:xfrm>
          <a:prstGeom prst="rect">
            <a:avLst/>
          </a:prstGeom>
        </p:spPr>
      </p:pic>
      <p:sp>
        <p:nvSpPr>
          <p:cNvPr id="182" name="Shape 182"/>
          <p:cNvSpPr/>
          <p:nvPr/>
        </p:nvSpPr>
        <p:spPr>
          <a:xfrm>
            <a:off x="2217896" y="1763078"/>
            <a:ext cx="2850952" cy="310395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0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Инфраструктура</a:t>
            </a:r>
            <a:endParaRPr sz="1950"/>
          </a:p>
        </p:txBody>
      </p:sp>
      <p:sp>
        <p:nvSpPr>
          <p:cNvPr id="183" name="Shape 183"/>
          <p:cNvSpPr/>
          <p:nvPr/>
        </p:nvSpPr>
        <p:spPr>
          <a:xfrm>
            <a:off x="2217896" y="2192655"/>
            <a:ext cx="3360539" cy="317897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0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Расширение базы, штат экспертов</a:t>
            </a:r>
            <a:endParaRPr sz="1550"/>
          </a:p>
        </p:txBody>
      </p:sp>
      <p:sp>
        <p:nvSpPr>
          <p:cNvPr id="184" name="Shape 184"/>
          <p:cNvSpPr/>
          <p:nvPr/>
        </p:nvSpPr>
        <p:spPr>
          <a:xfrm>
            <a:off x="2118598" y="2699623"/>
            <a:ext cx="11717179" cy="11429"/>
          </a:xfrm>
          <a:prstGeom prst="roundRect">
            <a:avLst>
              <a:gd name="adj" fmla="val 730062"/>
            </a:avLst>
          </a:prstGeom>
          <a:solidFill>
            <a:srgbClr val="BCDBD4"/>
          </a:solidFill>
          <a:ln>
            <a:prstDash val="solid"/>
          </a:ln>
        </p:spPr>
      </p:sp>
      <p:sp>
        <p:nvSpPr>
          <p:cNvPr id="185" name="Shape 185"/>
          <p:cNvSpPr/>
          <p:nvPr/>
        </p:nvSpPr>
        <p:spPr>
          <a:xfrm>
            <a:off x="695325" y="2808446"/>
            <a:ext cx="2647950" cy="1144667"/>
          </a:xfrm>
          <a:prstGeom prst="roundRect">
            <a:avLst>
              <a:gd name="adj" fmla="val 729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187" name="Picture 187"/>
          <p:cNvPicPr/>
          <p:nvPr/>
        </p:nvPicPr>
        <p:blipFill>
          <a:blip r:embed="rId3"/>
          <a:stretch/>
        </p:blipFill>
        <p:spPr>
          <a:xfrm>
            <a:off x="1879639" y="3206115"/>
            <a:ext cx="279320" cy="349209"/>
          </a:xfrm>
          <a:prstGeom prst="rect">
            <a:avLst/>
          </a:prstGeom>
        </p:spPr>
      </p:pic>
      <p:sp>
        <p:nvSpPr>
          <p:cNvPr id="188" name="Shape 188"/>
          <p:cNvSpPr/>
          <p:nvPr/>
        </p:nvSpPr>
        <p:spPr>
          <a:xfrm>
            <a:off x="3541871" y="3007043"/>
            <a:ext cx="2552819" cy="310395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0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Цифровизация</a:t>
            </a:r>
            <a:endParaRPr sz="1950"/>
          </a:p>
        </p:txBody>
      </p:sp>
      <p:sp>
        <p:nvSpPr>
          <p:cNvPr id="189" name="Shape 189"/>
          <p:cNvSpPr/>
          <p:nvPr/>
        </p:nvSpPr>
        <p:spPr>
          <a:xfrm>
            <a:off x="3541871" y="3436620"/>
            <a:ext cx="4669631" cy="31789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0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Онлайн-портал, электронный документооборот</a:t>
            </a:r>
            <a:endParaRPr sz="1550"/>
          </a:p>
        </p:txBody>
      </p:sp>
      <p:sp>
        <p:nvSpPr>
          <p:cNvPr id="190" name="Shape 190"/>
          <p:cNvSpPr/>
          <p:nvPr/>
        </p:nvSpPr>
        <p:spPr>
          <a:xfrm>
            <a:off x="3442572" y="3943588"/>
            <a:ext cx="10393204" cy="11429"/>
          </a:xfrm>
          <a:prstGeom prst="roundRect">
            <a:avLst>
              <a:gd name="adj" fmla="val 730062"/>
            </a:avLst>
          </a:prstGeom>
          <a:solidFill>
            <a:srgbClr val="BCDBD4"/>
          </a:solidFill>
          <a:ln>
            <a:prstDash val="solid"/>
          </a:ln>
        </p:spPr>
      </p:sp>
      <p:sp>
        <p:nvSpPr>
          <p:cNvPr id="191" name="Shape 191"/>
          <p:cNvSpPr/>
          <p:nvPr/>
        </p:nvSpPr>
        <p:spPr>
          <a:xfrm>
            <a:off x="695325" y="4052411"/>
            <a:ext cx="3971925" cy="1144667"/>
          </a:xfrm>
          <a:prstGeom prst="roundRect">
            <a:avLst>
              <a:gd name="adj" fmla="val 729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193" name="Picture 193"/>
          <p:cNvPicPr/>
          <p:nvPr/>
        </p:nvPicPr>
        <p:blipFill>
          <a:blip r:embed="rId4"/>
          <a:stretch/>
        </p:blipFill>
        <p:spPr>
          <a:xfrm>
            <a:off x="2541627" y="4450080"/>
            <a:ext cx="279320" cy="349210"/>
          </a:xfrm>
          <a:prstGeom prst="rect">
            <a:avLst/>
          </a:prstGeom>
        </p:spPr>
      </p:pic>
      <p:sp>
        <p:nvSpPr>
          <p:cNvPr id="194" name="Shape 194"/>
          <p:cNvSpPr/>
          <p:nvPr/>
        </p:nvSpPr>
        <p:spPr>
          <a:xfrm>
            <a:off x="4865846" y="4251008"/>
            <a:ext cx="3587472" cy="31039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0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Внешнее партнёрство</a:t>
            </a:r>
            <a:endParaRPr sz="1950"/>
          </a:p>
        </p:txBody>
      </p:sp>
      <p:sp>
        <p:nvSpPr>
          <p:cNvPr id="195" name="Shape 195"/>
          <p:cNvSpPr/>
          <p:nvPr/>
        </p:nvSpPr>
        <p:spPr>
          <a:xfrm>
            <a:off x="4865846" y="4680585"/>
            <a:ext cx="4802861" cy="31789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0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Презентации кейсов на федеральных площадках</a:t>
            </a:r>
            <a:endParaRPr sz="1550"/>
          </a:p>
        </p:txBody>
      </p:sp>
      <p:sp>
        <p:nvSpPr>
          <p:cNvPr id="196" name="Shape 196"/>
          <p:cNvSpPr/>
          <p:nvPr/>
        </p:nvSpPr>
        <p:spPr>
          <a:xfrm>
            <a:off x="4766548" y="5187553"/>
            <a:ext cx="9069229" cy="11429"/>
          </a:xfrm>
          <a:prstGeom prst="roundRect">
            <a:avLst>
              <a:gd name="adj" fmla="val 730062"/>
            </a:avLst>
          </a:prstGeom>
          <a:solidFill>
            <a:srgbClr val="BCDBD4"/>
          </a:solidFill>
          <a:ln>
            <a:prstDash val="solid"/>
          </a:ln>
        </p:spPr>
      </p:sp>
      <p:sp>
        <p:nvSpPr>
          <p:cNvPr id="197" name="Shape 197"/>
          <p:cNvSpPr/>
          <p:nvPr/>
        </p:nvSpPr>
        <p:spPr>
          <a:xfrm>
            <a:off x="695325" y="5296376"/>
            <a:ext cx="5295900" cy="1144667"/>
          </a:xfrm>
          <a:prstGeom prst="roundRect">
            <a:avLst>
              <a:gd name="adj" fmla="val 729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199" name="Picture 199"/>
          <p:cNvPicPr/>
          <p:nvPr/>
        </p:nvPicPr>
        <p:blipFill>
          <a:blip r:embed="rId5"/>
          <a:stretch/>
        </p:blipFill>
        <p:spPr>
          <a:xfrm>
            <a:off x="3203615" y="5694045"/>
            <a:ext cx="279320" cy="349210"/>
          </a:xfrm>
          <a:prstGeom prst="rect">
            <a:avLst/>
          </a:prstGeom>
        </p:spPr>
      </p:pic>
      <p:sp>
        <p:nvSpPr>
          <p:cNvPr id="200" name="Shape 200"/>
          <p:cNvSpPr/>
          <p:nvPr/>
        </p:nvSpPr>
        <p:spPr>
          <a:xfrm>
            <a:off x="6189821" y="5494972"/>
            <a:ext cx="2483406" cy="31039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0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Обучение</a:t>
            </a:r>
            <a:endParaRPr sz="1950"/>
          </a:p>
        </p:txBody>
      </p:sp>
      <p:sp>
        <p:nvSpPr>
          <p:cNvPr id="201" name="Shape 201"/>
          <p:cNvSpPr/>
          <p:nvPr/>
        </p:nvSpPr>
        <p:spPr>
          <a:xfrm>
            <a:off x="6189821" y="5924550"/>
            <a:ext cx="4026217" cy="31789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0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Новые курсы, межрегиональные форумы</a:t>
            </a:r>
            <a:endParaRPr sz="1550"/>
          </a:p>
        </p:txBody>
      </p:sp>
      <p:sp>
        <p:nvSpPr>
          <p:cNvPr id="202" name="Shape 202"/>
          <p:cNvSpPr/>
          <p:nvPr/>
        </p:nvSpPr>
        <p:spPr>
          <a:xfrm>
            <a:off x="6090523" y="6431518"/>
            <a:ext cx="7745254" cy="11429"/>
          </a:xfrm>
          <a:prstGeom prst="roundRect">
            <a:avLst>
              <a:gd name="adj" fmla="val 730062"/>
            </a:avLst>
          </a:prstGeom>
          <a:solidFill>
            <a:srgbClr val="BCDBD4"/>
          </a:solidFill>
          <a:ln>
            <a:prstDash val="solid"/>
          </a:ln>
        </p:spPr>
      </p:sp>
      <p:sp>
        <p:nvSpPr>
          <p:cNvPr id="203" name="Shape 203"/>
          <p:cNvSpPr/>
          <p:nvPr/>
        </p:nvSpPr>
        <p:spPr>
          <a:xfrm>
            <a:off x="695325" y="6540341"/>
            <a:ext cx="6619875" cy="1144667"/>
          </a:xfrm>
          <a:prstGeom prst="roundRect">
            <a:avLst>
              <a:gd name="adj" fmla="val 729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05" name="Picture 205"/>
          <p:cNvPicPr/>
          <p:nvPr/>
        </p:nvPicPr>
        <p:blipFill>
          <a:blip r:embed="rId6"/>
          <a:stretch/>
        </p:blipFill>
        <p:spPr>
          <a:xfrm>
            <a:off x="3865602" y="6938010"/>
            <a:ext cx="279320" cy="349209"/>
          </a:xfrm>
          <a:prstGeom prst="rect">
            <a:avLst/>
          </a:prstGeom>
        </p:spPr>
      </p:pic>
      <p:sp>
        <p:nvSpPr>
          <p:cNvPr id="206" name="Shape 206"/>
          <p:cNvSpPr/>
          <p:nvPr/>
        </p:nvSpPr>
        <p:spPr>
          <a:xfrm>
            <a:off x="7513795" y="6738938"/>
            <a:ext cx="2483405" cy="310395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400"/>
              </a:lnSpc>
            </a:pPr>
            <a:r>
              <a:rPr sz="19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ДоброЦентр</a:t>
            </a:r>
            <a:endParaRPr sz="1950"/>
          </a:p>
        </p:txBody>
      </p:sp>
      <p:sp>
        <p:nvSpPr>
          <p:cNvPr id="207" name="Shape 207"/>
          <p:cNvSpPr/>
          <p:nvPr/>
        </p:nvSpPr>
        <p:spPr>
          <a:xfrm>
            <a:off x="7513795" y="7168515"/>
            <a:ext cx="3543062" cy="317896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00"/>
              </a:lnSpc>
            </a:pPr>
            <a:r>
              <a:rPr sz="155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Наставничество, волонтёрское ядро</a:t>
            </a:r>
            <a:endParaRPr sz="155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Picture 210"/>
          <p:cNvPicPr/>
          <p:nvPr/>
        </p:nvPicPr>
        <p:blipFill>
          <a:blip r:embed="rId2"/>
          <a:stretch/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211" name="Shape 211"/>
          <p:cNvSpPr/>
          <p:nvPr/>
        </p:nvSpPr>
        <p:spPr>
          <a:xfrm>
            <a:off x="732711" y="904042"/>
            <a:ext cx="7555825" cy="654247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5150"/>
              </a:lnSpc>
            </a:pPr>
            <a:r>
              <a:rPr sz="410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Вклад в город Мегион</a:t>
            </a:r>
            <a:endParaRPr sz="4100"/>
          </a:p>
        </p:txBody>
      </p:sp>
      <p:sp>
        <p:nvSpPr>
          <p:cNvPr id="212" name="Shape 212"/>
          <p:cNvSpPr/>
          <p:nvPr/>
        </p:nvSpPr>
        <p:spPr>
          <a:xfrm>
            <a:off x="968216" y="1872258"/>
            <a:ext cx="22860" cy="5453301"/>
          </a:xfrm>
          <a:prstGeom prst="roundRect">
            <a:avLst>
              <a:gd name="adj" fmla="val 384687"/>
            </a:avLst>
          </a:prstGeom>
          <a:solidFill>
            <a:srgbClr val="BCDBD4"/>
          </a:solidFill>
          <a:ln>
            <a:prstDash val="solid"/>
          </a:ln>
        </p:spPr>
      </p:sp>
      <p:sp>
        <p:nvSpPr>
          <p:cNvPr id="213" name="Shape 213"/>
          <p:cNvSpPr/>
          <p:nvPr/>
        </p:nvSpPr>
        <p:spPr>
          <a:xfrm>
            <a:off x="1180862" y="2331839"/>
            <a:ext cx="628055" cy="22860"/>
          </a:xfrm>
          <a:prstGeom prst="roundRect">
            <a:avLst>
              <a:gd name="adj" fmla="val 384687"/>
            </a:avLst>
          </a:prstGeom>
          <a:solidFill>
            <a:srgbClr val="BCDBD4"/>
          </a:solidFill>
          <a:ln>
            <a:prstDash val="solid"/>
          </a:ln>
        </p:spPr>
      </p:sp>
      <p:sp>
        <p:nvSpPr>
          <p:cNvPr id="214" name="Shape 214"/>
          <p:cNvSpPr/>
          <p:nvPr/>
        </p:nvSpPr>
        <p:spPr>
          <a:xfrm>
            <a:off x="732711" y="2107763"/>
            <a:ext cx="471010" cy="471010"/>
          </a:xfrm>
          <a:prstGeom prst="roundRect">
            <a:avLst>
              <a:gd name="adj" fmla="val 1867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16" name="Picture 216"/>
          <p:cNvPicPr/>
          <p:nvPr/>
        </p:nvPicPr>
        <p:blipFill>
          <a:blip r:embed="rId3"/>
          <a:stretch/>
        </p:blipFill>
        <p:spPr>
          <a:xfrm>
            <a:off x="811232" y="2146995"/>
            <a:ext cx="313968" cy="392548"/>
          </a:xfrm>
          <a:prstGeom prst="rect">
            <a:avLst/>
          </a:prstGeom>
        </p:spPr>
      </p:pic>
      <p:sp>
        <p:nvSpPr>
          <p:cNvPr id="217" name="Shape 217"/>
          <p:cNvSpPr/>
          <p:nvPr/>
        </p:nvSpPr>
        <p:spPr>
          <a:xfrm>
            <a:off x="2015133" y="2081570"/>
            <a:ext cx="4371380" cy="327064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50"/>
              </a:lnSpc>
            </a:pPr>
            <a:r>
              <a:rPr sz="20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Гражданская активность</a:t>
            </a:r>
            <a:endParaRPr sz="2050"/>
          </a:p>
        </p:txBody>
      </p:sp>
      <p:sp>
        <p:nvSpPr>
          <p:cNvPr id="218" name="Shape 218"/>
          <p:cNvSpPr/>
          <p:nvPr/>
        </p:nvSpPr>
        <p:spPr>
          <a:xfrm>
            <a:off x="2015133" y="2534245"/>
            <a:ext cx="6396157" cy="335041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600"/>
              </a:lnSpc>
            </a:pPr>
            <a:r>
              <a:rPr sz="160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Повышение уровня вовлеченности</a:t>
            </a:r>
            <a:endParaRPr sz="1600"/>
          </a:p>
        </p:txBody>
      </p:sp>
      <p:sp>
        <p:nvSpPr>
          <p:cNvPr id="219" name="Shape 219"/>
          <p:cNvSpPr/>
          <p:nvPr/>
        </p:nvSpPr>
        <p:spPr>
          <a:xfrm>
            <a:off x="1180862" y="3747492"/>
            <a:ext cx="628055" cy="22859"/>
          </a:xfrm>
          <a:prstGeom prst="roundRect">
            <a:avLst>
              <a:gd name="adj" fmla="val 384687"/>
            </a:avLst>
          </a:prstGeom>
          <a:solidFill>
            <a:srgbClr val="BCDBD4"/>
          </a:solidFill>
          <a:ln>
            <a:prstDash val="solid"/>
          </a:ln>
        </p:spPr>
      </p:sp>
      <p:sp>
        <p:nvSpPr>
          <p:cNvPr id="220" name="Shape 220"/>
          <p:cNvSpPr/>
          <p:nvPr/>
        </p:nvSpPr>
        <p:spPr>
          <a:xfrm>
            <a:off x="732711" y="3523417"/>
            <a:ext cx="471010" cy="471011"/>
          </a:xfrm>
          <a:prstGeom prst="roundRect">
            <a:avLst>
              <a:gd name="adj" fmla="val 1867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22" name="Picture 222"/>
          <p:cNvPicPr/>
          <p:nvPr/>
        </p:nvPicPr>
        <p:blipFill>
          <a:blip r:embed="rId4"/>
          <a:stretch/>
        </p:blipFill>
        <p:spPr>
          <a:xfrm>
            <a:off x="811232" y="3562648"/>
            <a:ext cx="313968" cy="392548"/>
          </a:xfrm>
          <a:prstGeom prst="rect">
            <a:avLst/>
          </a:prstGeom>
        </p:spPr>
      </p:pic>
      <p:sp>
        <p:nvSpPr>
          <p:cNvPr id="223" name="Shape 223"/>
          <p:cNvSpPr/>
          <p:nvPr/>
        </p:nvSpPr>
        <p:spPr>
          <a:xfrm>
            <a:off x="2015133" y="3497223"/>
            <a:ext cx="3685461" cy="327064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50"/>
              </a:lnSpc>
            </a:pPr>
            <a:r>
              <a:rPr sz="20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Социальный капитал</a:t>
            </a:r>
            <a:endParaRPr sz="2050"/>
          </a:p>
        </p:txBody>
      </p:sp>
      <p:sp>
        <p:nvSpPr>
          <p:cNvPr id="224" name="Shape 224"/>
          <p:cNvSpPr/>
          <p:nvPr/>
        </p:nvSpPr>
        <p:spPr>
          <a:xfrm>
            <a:off x="2015133" y="3949898"/>
            <a:ext cx="6396157" cy="335041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600"/>
              </a:lnSpc>
            </a:pPr>
            <a:r>
              <a:rPr sz="160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Профессиональное развитие, социальные лифты</a:t>
            </a:r>
            <a:endParaRPr sz="1600"/>
          </a:p>
        </p:txBody>
      </p:sp>
      <p:sp>
        <p:nvSpPr>
          <p:cNvPr id="225" name="Shape 225"/>
          <p:cNvSpPr/>
          <p:nvPr/>
        </p:nvSpPr>
        <p:spPr>
          <a:xfrm>
            <a:off x="1180862" y="5163145"/>
            <a:ext cx="628055" cy="22859"/>
          </a:xfrm>
          <a:prstGeom prst="roundRect">
            <a:avLst>
              <a:gd name="adj" fmla="val 384687"/>
            </a:avLst>
          </a:prstGeom>
          <a:solidFill>
            <a:srgbClr val="BCDBD4"/>
          </a:solidFill>
          <a:ln>
            <a:prstDash val="solid"/>
          </a:ln>
        </p:spPr>
      </p:sp>
      <p:sp>
        <p:nvSpPr>
          <p:cNvPr id="226" name="Shape 226"/>
          <p:cNvSpPr/>
          <p:nvPr/>
        </p:nvSpPr>
        <p:spPr>
          <a:xfrm>
            <a:off x="732711" y="4939070"/>
            <a:ext cx="471010" cy="471010"/>
          </a:xfrm>
          <a:prstGeom prst="roundRect">
            <a:avLst>
              <a:gd name="adj" fmla="val 1867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28" name="Picture 228"/>
          <p:cNvPicPr/>
          <p:nvPr/>
        </p:nvPicPr>
        <p:blipFill>
          <a:blip r:embed="rId5"/>
          <a:stretch/>
        </p:blipFill>
        <p:spPr>
          <a:xfrm>
            <a:off x="811232" y="4978301"/>
            <a:ext cx="313968" cy="392548"/>
          </a:xfrm>
          <a:prstGeom prst="rect">
            <a:avLst/>
          </a:prstGeom>
        </p:spPr>
      </p:pic>
      <p:sp>
        <p:nvSpPr>
          <p:cNvPr id="229" name="Shape 229"/>
          <p:cNvSpPr/>
          <p:nvPr/>
        </p:nvSpPr>
        <p:spPr>
          <a:xfrm>
            <a:off x="2015133" y="4912876"/>
            <a:ext cx="3242072" cy="327064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50"/>
              </a:lnSpc>
            </a:pPr>
            <a:r>
              <a:rPr sz="20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Качество проектов</a:t>
            </a:r>
            <a:endParaRPr sz="2050"/>
          </a:p>
        </p:txBody>
      </p:sp>
      <p:sp>
        <p:nvSpPr>
          <p:cNvPr id="230" name="Shape 230"/>
          <p:cNvSpPr/>
          <p:nvPr/>
        </p:nvSpPr>
        <p:spPr>
          <a:xfrm>
            <a:off x="2015133" y="5365552"/>
            <a:ext cx="6396157" cy="335041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600"/>
              </a:lnSpc>
            </a:pPr>
            <a:r>
              <a:rPr sz="160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Улучшение локальных инициатив</a:t>
            </a:r>
            <a:endParaRPr sz="1600"/>
          </a:p>
        </p:txBody>
      </p:sp>
      <p:sp>
        <p:nvSpPr>
          <p:cNvPr id="231" name="Shape 231"/>
          <p:cNvSpPr/>
          <p:nvPr/>
        </p:nvSpPr>
        <p:spPr>
          <a:xfrm>
            <a:off x="1180862" y="6578797"/>
            <a:ext cx="628055" cy="22859"/>
          </a:xfrm>
          <a:prstGeom prst="roundRect">
            <a:avLst>
              <a:gd name="adj" fmla="val 384687"/>
            </a:avLst>
          </a:prstGeom>
          <a:solidFill>
            <a:srgbClr val="BCDBD4"/>
          </a:solidFill>
          <a:ln>
            <a:prstDash val="solid"/>
          </a:ln>
        </p:spPr>
      </p:sp>
      <p:sp>
        <p:nvSpPr>
          <p:cNvPr id="232" name="Shape 232"/>
          <p:cNvSpPr/>
          <p:nvPr/>
        </p:nvSpPr>
        <p:spPr>
          <a:xfrm>
            <a:off x="732711" y="6354723"/>
            <a:ext cx="471010" cy="471010"/>
          </a:xfrm>
          <a:prstGeom prst="roundRect">
            <a:avLst>
              <a:gd name="adj" fmla="val 18670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34" name="Picture 234"/>
          <p:cNvPicPr/>
          <p:nvPr/>
        </p:nvPicPr>
        <p:blipFill>
          <a:blip r:embed="rId6"/>
          <a:stretch/>
        </p:blipFill>
        <p:spPr>
          <a:xfrm>
            <a:off x="811232" y="6393954"/>
            <a:ext cx="313968" cy="392548"/>
          </a:xfrm>
          <a:prstGeom prst="rect">
            <a:avLst/>
          </a:prstGeom>
        </p:spPr>
      </p:pic>
      <p:sp>
        <p:nvSpPr>
          <p:cNvPr id="235" name="Shape 235"/>
          <p:cNvSpPr/>
          <p:nvPr/>
        </p:nvSpPr>
        <p:spPr>
          <a:xfrm>
            <a:off x="2015133" y="6328529"/>
            <a:ext cx="3953589" cy="327064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550"/>
              </a:lnSpc>
            </a:pPr>
            <a:r>
              <a:rPr sz="2050" b="1">
                <a:solidFill>
                  <a:srgbClr val="333F70"/>
                </a:solidFill>
                <a:latin typeface="Unbounded Bold"/>
                <a:ea typeface="Unbounded Bold"/>
                <a:cs typeface="Unbounded Bold"/>
              </a:rPr>
              <a:t>Партнерские практики</a:t>
            </a:r>
            <a:endParaRPr sz="2050"/>
          </a:p>
        </p:txBody>
      </p:sp>
      <p:sp>
        <p:nvSpPr>
          <p:cNvPr id="236" name="Shape 236"/>
          <p:cNvSpPr/>
          <p:nvPr/>
        </p:nvSpPr>
        <p:spPr>
          <a:xfrm>
            <a:off x="2015133" y="6781204"/>
            <a:ext cx="6396157" cy="335042"/>
          </a:xfrm>
          <a:prstGeom prst="rect">
            <a:avLst/>
          </a:prstGeom>
          <a:noFill/>
          <a:ln>
            <a:prstDash val="solid"/>
          </a:ln>
        </p:spPr>
        <p:txBody>
          <a:bodyPr wrap="none" lIns="0" tIns="0" rIns="0" bIns="0" anchor="t"/>
          <a:lstStyle/>
          <a:p>
            <a:pPr marL="0" indent="0" algn="l">
              <a:lnSpc>
                <a:spcPts val="2600"/>
              </a:lnSpc>
            </a:pPr>
            <a:r>
              <a:rPr sz="1600">
                <a:solidFill>
                  <a:srgbClr val="333F70"/>
                </a:solidFill>
                <a:latin typeface="Open Sans"/>
                <a:ea typeface="Open Sans"/>
                <a:cs typeface="Open Sans"/>
              </a:rPr>
              <a:t>Власть, бизнес, НКО, граждане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Произвольный</PresentationFormat>
  <Paragraphs>95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Open Sans</vt:lpstr>
      <vt:lpstr>Unbounded Bold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Мохова Ульяна Леонидовна 2</dc:creator>
  <cp:lastModifiedBy>Мохова Ульяна Леонидовна 2</cp:lastModifiedBy>
  <cp:revision>1</cp:revision>
  <dcterms:modified xsi:type="dcterms:W3CDTF">2025-04-09T11:26:44Z</dcterms:modified>
</cp:coreProperties>
</file>