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8.xml" ContentType="application/vnd.openxmlformats-officedocument.presentationml.slide+xml"/>
  <Override PartName="/docProps/app.xml" ContentType="application/vnd.openxmlformats-officedocument.extended-propertie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docProps/core.xml" ContentType="application/vnd.openxmlformats-package.core-properties+xml"/>
  <Override PartName="/ppt/viewProps.xml" ContentType="application/vnd.openxmlformats-officedocument.presentationml.viewProps+xml"/>
  <Override PartName="/ppt/slides/slide7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5143500" type="screen16x9"/>
  <p:notesSz cx="9144000" cy="51435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3B4B98B0-60AC-42C2-AFA5-B58CD77FA1E5}">
  <a:tblStyle styleId="{3B4B98B0-60AC-42C2-AFA5-B58CD77FA1E5}" styleName="Светлый стиль 1 — акцент 1">
    <a:wholeTbl>
      <a:tcTxStyle>
        <a:fontRef idx="minor">
          <a:srgbClr val="000000"/>
        </a:fontRef>
        <a:schemeClr val="tx1"/>
      </a:tcTxStyle>
      <a:tcStyle>
        <a:tcBdr>
          <a:left>
            <a:ln w="12700">
              <a:noFill/>
            </a:ln>
          </a:left>
          <a:right>
            <a:ln w="12700">
              <a:noFill/>
            </a:ln>
          </a:right>
          <a:top>
            <a:ln w="12700">
              <a:solidFill>
                <a:schemeClr val="accent1"/>
              </a:solidFill>
            </a:ln>
          </a:top>
          <a:bottom>
            <a:ln w="12700">
              <a:solidFill>
                <a:schemeClr val="accent1"/>
              </a:solidFill>
            </a:ln>
          </a:bottom>
          <a:insideH>
            <a:ln w="12700">
              <a:noFill/>
            </a:ln>
          </a:insideH>
          <a:insideV>
            <a:ln w="12700"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band2V>
      <a:tcStyle>
        <a:tcBdr/>
        <a:fill>
          <a:solidFill>
            <a:schemeClr val="accent1">
              <a:alpha val="20000"/>
            </a:schemeClr>
          </a:solidFill>
        </a:fill>
      </a:tcStyle>
    </a:band2V>
    <a:lastCol>
      <a:tcStyle>
        <a:tcBdr/>
      </a:tcStyle>
    </a:lastCol>
    <a:firstCol>
      <a:tcStyle>
        <a:tcBdr/>
      </a:tcStyle>
    </a:firstCol>
    <a:lastRow>
      <a:tcStyle>
        <a:tcBdr>
          <a:top>
            <a:ln w="12700">
              <a:solidFill>
                <a:schemeClr val="accent1"/>
              </a:solidFill>
            </a:ln>
          </a:top>
        </a:tcBdr>
        <a:fill>
          <a:noFill/>
        </a:fill>
      </a:tcStyle>
    </a:lastRow>
    <a:seCell>
      <a:tcStyle>
        <a:tcBdr/>
      </a:tcStyle>
    </a:seCell>
    <a:swCell>
      <a:tcStyle>
        <a:tcBdr/>
      </a:tcStyle>
    </a:swCell>
    <a:firstRow>
      <a:tcStyle>
        <a:tcBdr>
          <a:bottom>
            <a:ln w="12700">
              <a:solidFill>
                <a:schemeClr val="accent1"/>
              </a:solidFill>
            </a:ln>
          </a:bottom>
        </a:tcBdr>
        <a:fill>
          <a:noFill/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>
      <p:cViewPr varScale="1">
        <p:scale>
          <a:sx n="199" d="100"/>
          <a:sy n="199" d="100"/>
        </p:scale>
        <p:origin x="684" y="144"/>
      </p:cViewPr>
      <p:guideLst>
        <p:guide pos="1620" orient="horz"/>
        <p:guide pos="2826"/>
      </p:guideLst>
    </p:cSldViewPr>
  </p:slide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presProps" Target="presProps.xml" /><Relationship Id="rId12" Type="http://schemas.openxmlformats.org/officeDocument/2006/relationships/tableStyles" Target="tableStyles.xml" /><Relationship Id="rId13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685800" y="1597819"/>
            <a:ext cx="7772400" cy="1102519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6629400" y="205979"/>
            <a:ext cx="2057400" cy="4388644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457200" y="205979"/>
            <a:ext cx="6019800" cy="4388644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 bwMode="auto"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 bwMode="auto"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 bwMode="auto"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 bwMode="auto"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19B0651-EE4F-4900-A07F-96A6BFA9D0F0}" type="slidenum">
              <a:rPr lang="ru-RU"/>
              <a:t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>
        <a:spcBef>
          <a:spcPts val="0"/>
        </a:spcBef>
        <a:buFont typeface="Arial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>
        <a:spcBef>
          <a:spcPts val="0"/>
        </a:spcBef>
        <a:buFont typeface="Arial"/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spcBef>
          <a:spcPts val="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spcBef>
          <a:spcPts val="0"/>
        </a:spcBef>
        <a:buFont typeface="Arial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spcBef>
          <a:spcPts val="0"/>
        </a:spcBef>
        <a:buFont typeface="Arial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g"/><Relationship Id="rId3" Type="http://schemas.openxmlformats.org/officeDocument/2006/relationships/image" Target="../media/image2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Relationship Id="rId3" Type="http://schemas.openxmlformats.org/officeDocument/2006/relationships/image" Target="../media/image4.png"/><Relationship Id="rId4" Type="http://schemas.openxmlformats.org/officeDocument/2006/relationships/image" Target="../media/image2.png"/><Relationship Id="rId5" Type="http://schemas.openxmlformats.org/officeDocument/2006/relationships/image" Target="../media/image5.jpg"/><Relationship Id="rId6" Type="http://schemas.openxmlformats.org/officeDocument/2006/relationships/image" Target="../media/image6.jpg"/><Relationship Id="rId7" Type="http://schemas.openxmlformats.org/officeDocument/2006/relationships/image" Target="../media/image7.jp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Relationship Id="rId3" Type="http://schemas.openxmlformats.org/officeDocument/2006/relationships/image" Target="../media/image4.png"/><Relationship Id="rId4" Type="http://schemas.openxmlformats.org/officeDocument/2006/relationships/image" Target="../media/image2.png"/><Relationship Id="rId5" Type="http://schemas.openxmlformats.org/officeDocument/2006/relationships/image" Target="../media/image8.jpg"/><Relationship Id="rId6" Type="http://schemas.openxmlformats.org/officeDocument/2006/relationships/image" Target="../media/image9.jpg"/><Relationship Id="rId7" Type="http://schemas.openxmlformats.org/officeDocument/2006/relationships/image" Target="../media/image10.jp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Relationship Id="rId3" Type="http://schemas.openxmlformats.org/officeDocument/2006/relationships/image" Target="../media/image4.png"/><Relationship Id="rId4" Type="http://schemas.openxmlformats.org/officeDocument/2006/relationships/image" Target="../media/image2.png"/><Relationship Id="rId5" Type="http://schemas.openxmlformats.org/officeDocument/2006/relationships/image" Target="../media/image11.jpg"/><Relationship Id="rId6" Type="http://schemas.openxmlformats.org/officeDocument/2006/relationships/image" Target="../media/image12.jpg"/><Relationship Id="rId7" Type="http://schemas.openxmlformats.org/officeDocument/2006/relationships/image" Target="../media/image13.jp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Relationship Id="rId3" Type="http://schemas.openxmlformats.org/officeDocument/2006/relationships/image" Target="../media/image4.png"/><Relationship Id="rId4" Type="http://schemas.openxmlformats.org/officeDocument/2006/relationships/image" Target="../media/image2.png"/><Relationship Id="rId5" Type="http://schemas.openxmlformats.org/officeDocument/2006/relationships/image" Target="../media/image14.jpg"/><Relationship Id="rId6" Type="http://schemas.openxmlformats.org/officeDocument/2006/relationships/image" Target="../media/image15.jpg"/><Relationship Id="rId7" Type="http://schemas.openxmlformats.org/officeDocument/2006/relationships/image" Target="../media/image16.jpg"/><Relationship Id="rId8" Type="http://schemas.openxmlformats.org/officeDocument/2006/relationships/image" Target="../media/image17.jp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Relationship Id="rId3" Type="http://schemas.openxmlformats.org/officeDocument/2006/relationships/image" Target="../media/image4.png"/><Relationship Id="rId4" Type="http://schemas.openxmlformats.org/officeDocument/2006/relationships/image" Target="../media/image2.png"/><Relationship Id="rId5" Type="http://schemas.openxmlformats.org/officeDocument/2006/relationships/image" Target="../media/image18.jpg"/><Relationship Id="rId6" Type="http://schemas.openxmlformats.org/officeDocument/2006/relationships/image" Target="../media/image19.jpg"/><Relationship Id="rId7" Type="http://schemas.openxmlformats.org/officeDocument/2006/relationships/image" Target="../media/image20.jp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Relationship Id="rId3" Type="http://schemas.openxmlformats.org/officeDocument/2006/relationships/image" Target="../media/image4.png"/><Relationship Id="rId4" Type="http://schemas.openxmlformats.org/officeDocument/2006/relationships/image" Target="../media/image2.png"/><Relationship Id="rId5" Type="http://schemas.openxmlformats.org/officeDocument/2006/relationships/image" Target="../media/image21.jpg"/><Relationship Id="rId6" Type="http://schemas.openxmlformats.org/officeDocument/2006/relationships/image" Target="../media/image22.jpg"/><Relationship Id="rId7" Type="http://schemas.openxmlformats.org/officeDocument/2006/relationships/image" Target="../media/image2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1907703" y="1051488"/>
            <a:ext cx="540060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sz="20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«О </a:t>
            </a:r>
            <a:r>
              <a:rPr sz="20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комплексном</a:t>
            </a:r>
            <a:r>
              <a:rPr sz="20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 </a:t>
            </a:r>
            <a:r>
              <a:rPr sz="20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сопровождении</a:t>
            </a:r>
            <a:r>
              <a:rPr sz="20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 </a:t>
            </a:r>
            <a:r>
              <a:rPr sz="20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несовершеннолетних</a:t>
            </a:r>
            <a:r>
              <a:rPr sz="20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 с </a:t>
            </a:r>
            <a:r>
              <a:rPr sz="20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ментальными</a:t>
            </a:r>
            <a:r>
              <a:rPr sz="20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 </a:t>
            </a:r>
            <a:r>
              <a:rPr sz="20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нарушениями</a:t>
            </a:r>
            <a:r>
              <a:rPr sz="20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 в </a:t>
            </a:r>
            <a:r>
              <a:rPr sz="20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Ханты-Мансийском</a:t>
            </a:r>
            <a:r>
              <a:rPr sz="20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 </a:t>
            </a:r>
            <a:r>
              <a:rPr sz="20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автономном</a:t>
            </a:r>
            <a:r>
              <a:rPr sz="20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 </a:t>
            </a:r>
            <a:r>
              <a:rPr sz="20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округе</a:t>
            </a:r>
            <a:r>
              <a:rPr sz="20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 – </a:t>
            </a:r>
            <a:r>
              <a:rPr sz="20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Югре</a:t>
            </a:r>
            <a:r>
              <a:rPr sz="20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»</a:t>
            </a:r>
            <a:endParaRPr sz="2000">
              <a:solidFill>
                <a:srgbClr val="134DA1"/>
              </a:solidFill>
              <a:latin typeface="Roboto slab"/>
              <a:ea typeface="Roboto slab"/>
              <a:cs typeface="Roboto slab"/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1198205" y="3804888"/>
            <a:ext cx="4960574" cy="11281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1000" b="0" i="0" u="none" strike="noStrike" cap="none" spc="0">
                <a:solidFill>
                  <a:srgbClr val="134DA1"/>
                </a:solidFill>
                <a:latin typeface="Montserrat SemiBold"/>
                <a:ea typeface="Roboto"/>
                <a:cs typeface="Century Gothic"/>
              </a:rPr>
              <a:t>Святченко</a:t>
            </a:r>
            <a:r>
              <a:rPr lang="ru-RU" sz="1000" b="0" i="0" u="none" strike="noStrike" cap="none" spc="0">
                <a:solidFill>
                  <a:srgbClr val="134DA1"/>
                </a:solidFill>
                <a:latin typeface="Montserrat SemiBold"/>
                <a:ea typeface="Roboto"/>
                <a:cs typeface="Century Gothic"/>
              </a:rPr>
              <a:t> Инна Владимировна - </a:t>
            </a:r>
            <a:endParaRPr sz="1000" b="0" i="0" u="none" strike="noStrike" cap="none" spc="0">
              <a:solidFill>
                <a:srgbClr val="134DA1"/>
              </a:solidFill>
              <a:latin typeface="Montserrat SemiBold"/>
              <a:ea typeface="Roboto"/>
              <a:cs typeface="Century Gothic"/>
            </a:endParaRPr>
          </a:p>
          <a:p>
            <a:pPr algn="r">
              <a:defRPr/>
            </a:pPr>
            <a:r>
              <a:rPr lang="ru-RU" sz="1000" b="0" i="0" u="none" strike="noStrike" cap="none" spc="0">
                <a:solidFill>
                  <a:srgbClr val="134DA1"/>
                </a:solidFill>
                <a:latin typeface="Montserrat SemiBold"/>
                <a:ea typeface="Roboto"/>
                <a:cs typeface="Century Gothic"/>
              </a:rPr>
              <a:t>заместитель директора </a:t>
            </a:r>
            <a:endParaRPr sz="1000" b="0" i="0" u="none" strike="noStrike" cap="none" spc="0">
              <a:solidFill>
                <a:srgbClr val="134DA1"/>
              </a:solidFill>
              <a:latin typeface="Montserrat SemiBold"/>
              <a:ea typeface="Roboto"/>
              <a:cs typeface="Century Gothic"/>
            </a:endParaRPr>
          </a:p>
          <a:p>
            <a:pPr algn="r">
              <a:defRPr/>
            </a:pPr>
            <a:r>
              <a:rPr lang="ru-RU" sz="1000" b="0" i="0" u="none" strike="noStrike" cap="none" spc="0">
                <a:solidFill>
                  <a:srgbClr val="134DA1"/>
                </a:solidFill>
                <a:latin typeface="Montserrat SemiBold"/>
                <a:ea typeface="Roboto"/>
                <a:cs typeface="Century Gothic"/>
              </a:rPr>
              <a:t>Департамента образования и науки </a:t>
            </a:r>
            <a:endParaRPr sz="1000" b="0" i="0" u="none" strike="noStrike" cap="none" spc="0">
              <a:solidFill>
                <a:srgbClr val="134DA1"/>
              </a:solidFill>
              <a:latin typeface="Montserrat SemiBold"/>
              <a:ea typeface="Roboto"/>
              <a:cs typeface="Century Gothic"/>
            </a:endParaRPr>
          </a:p>
          <a:p>
            <a:pPr algn="r">
              <a:defRPr/>
            </a:pPr>
            <a:r>
              <a:rPr lang="ru-RU" sz="1000" b="0" i="0" u="none" strike="noStrike" cap="none" spc="0">
                <a:solidFill>
                  <a:srgbClr val="134DA1"/>
                </a:solidFill>
                <a:latin typeface="Montserrat SemiBold"/>
                <a:ea typeface="Roboto"/>
                <a:cs typeface="Century Gothic"/>
              </a:rPr>
              <a:t>Ханты-Мансийского </a:t>
            </a:r>
            <a:endParaRPr sz="1000" b="0" i="0" u="none" strike="noStrike" cap="none" spc="0">
              <a:solidFill>
                <a:srgbClr val="134DA1"/>
              </a:solidFill>
              <a:latin typeface="Montserrat SemiBold"/>
              <a:ea typeface="Roboto"/>
              <a:cs typeface="Century Gothic"/>
            </a:endParaRPr>
          </a:p>
          <a:p>
            <a:pPr algn="r">
              <a:defRPr/>
            </a:pPr>
            <a:r>
              <a:rPr lang="ru-RU" sz="1000" b="0" i="0" u="none" strike="noStrike" cap="none" spc="0">
                <a:solidFill>
                  <a:srgbClr val="134DA1"/>
                </a:solidFill>
                <a:latin typeface="Montserrat SemiBold"/>
                <a:ea typeface="Roboto"/>
                <a:cs typeface="Century Gothic"/>
              </a:rPr>
              <a:t>автономного округа – Югры</a:t>
            </a:r>
            <a:endParaRPr sz="1000" b="0" i="0">
              <a:solidFill>
                <a:srgbClr val="134DA1"/>
              </a:solidFill>
              <a:latin typeface="Montserrat SemiBold"/>
              <a:cs typeface="Century Gothic"/>
            </a:endParaRPr>
          </a:p>
          <a:p>
            <a:pPr>
              <a:defRPr/>
            </a:pPr>
            <a:endParaRPr>
              <a:latin typeface="Montserrat SemiBold"/>
            </a:endParaRPr>
          </a:p>
        </p:txBody>
      </p:sp>
      <p:pic>
        <p:nvPicPr>
          <p:cNvPr id="1027" name="Picture 3" descr="C:\Users\biktagirovaei\Desktop\Педагог года Югра 2024-14.png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8141351" y="97042"/>
            <a:ext cx="685824" cy="626669"/>
          </a:xfrm>
          <a:prstGeom prst="rect">
            <a:avLst/>
          </a:prstGeom>
          <a:noFill/>
        </p:spPr>
      </p:pic>
      <p:sp>
        <p:nvSpPr>
          <p:cNvPr id="1177196405" name="Заголовок 1"/>
          <p:cNvSpPr>
            <a:spLocks noGrp="1"/>
          </p:cNvSpPr>
          <p:nvPr>
            <p:ph type="title"/>
          </p:nvPr>
        </p:nvSpPr>
        <p:spPr bwMode="auto">
          <a:xfrm>
            <a:off x="7765220" y="723712"/>
            <a:ext cx="1438087" cy="154080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 fontScale="90000"/>
          </a:bodyPr>
          <a:lstStyle/>
          <a:p>
            <a:pPr>
              <a:defRPr/>
            </a:pPr>
            <a:r>
              <a:rPr lang="ru-RU" sz="300" b="1">
                <a:latin typeface="Century Gothic"/>
                <a:cs typeface="Century Gothic"/>
              </a:rPr>
              <a:t>Правительство Ханты-Мансийского </a:t>
            </a:r>
            <a:br>
              <a:rPr lang="ru-RU" sz="300" b="1">
                <a:latin typeface="Century Gothic"/>
                <a:cs typeface="Century Gothic"/>
              </a:rPr>
            </a:br>
            <a:r>
              <a:rPr lang="ru-RU" sz="300" b="1">
                <a:latin typeface="Century Gothic"/>
                <a:cs typeface="Century Gothic"/>
              </a:rPr>
              <a:t>автономного округа - Югры</a:t>
            </a:r>
            <a:endParaRPr sz="500" b="1">
              <a:latin typeface="Century Gothic"/>
              <a:cs typeface="Century Gothic"/>
            </a:endParaRPr>
          </a:p>
        </p:txBody>
      </p:sp>
      <p:sp>
        <p:nvSpPr>
          <p:cNvPr id="73610300" name="TextBox 24"/>
          <p:cNvSpPr txBox="1"/>
          <p:nvPr/>
        </p:nvSpPr>
        <p:spPr bwMode="auto">
          <a:xfrm>
            <a:off x="4788046" y="6422508"/>
            <a:ext cx="2569221" cy="3356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1600" b="0" i="0">
                <a:latin typeface="Roboto"/>
              </a:rPr>
              <a:t>18 июня 2024 года</a:t>
            </a:r>
            <a:endParaRPr lang="ru-RU" sz="1600"/>
          </a:p>
        </p:txBody>
      </p:sp>
      <p:sp>
        <p:nvSpPr>
          <p:cNvPr id="724736879" name="TextBox 24"/>
          <p:cNvSpPr txBox="1"/>
          <p:nvPr/>
        </p:nvSpPr>
        <p:spPr bwMode="auto">
          <a:xfrm>
            <a:off x="4940446" y="6574907"/>
            <a:ext cx="2569221" cy="3356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1600" b="0" i="0">
                <a:latin typeface="Roboto"/>
              </a:rPr>
              <a:t>18 июня 2024 года</a:t>
            </a:r>
            <a:endParaRPr lang="ru-RU" sz="1600"/>
          </a:p>
        </p:txBody>
      </p:sp>
      <p:sp>
        <p:nvSpPr>
          <p:cNvPr id="1691500914" name="TextBox 1691500913"/>
          <p:cNvSpPr txBox="1"/>
          <p:nvPr/>
        </p:nvSpPr>
        <p:spPr bwMode="auto">
          <a:xfrm>
            <a:off x="3852984" y="4826148"/>
            <a:ext cx="1162590" cy="217432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lang="ru-RU" sz="800" b="0" i="0">
                <a:solidFill>
                  <a:srgbClr val="134DA1"/>
                </a:solidFill>
                <a:latin typeface="Montserrat"/>
                <a:cs typeface="Century Gothic"/>
              </a:rPr>
              <a:t>04 июля 2025 года</a:t>
            </a:r>
            <a:endParaRPr lang="ru-RU" sz="1600">
              <a:solidFill>
                <a:srgbClr val="134DA1"/>
              </a:solidFill>
              <a:latin typeface="Montserra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тя\Логотипы\Год семьи\Logotip\Логотип\god_semi_logo_inversiya.png"/>
          <p:cNvPicPr>
            <a:picLocks noChangeAspect="1" noChangeArrowheads="1"/>
          </p:cNvPicPr>
          <p:nvPr/>
        </p:nvPicPr>
        <p:blipFill>
          <a:blip r:embed="rId3"/>
          <a:srcRect l="25010" t="18629" r="26906" b="17396"/>
          <a:stretch/>
        </p:blipFill>
        <p:spPr bwMode="auto">
          <a:xfrm>
            <a:off x="7596336" y="242926"/>
            <a:ext cx="1283588" cy="960672"/>
          </a:xfrm>
          <a:prstGeom prst="rect">
            <a:avLst/>
          </a:prstGeom>
          <a:noFill/>
        </p:spPr>
      </p:pic>
      <p:graphicFrame>
        <p:nvGraphicFramePr>
          <p:cNvPr id="1358032780" name="Таблица 1358032779"/>
          <p:cNvGraphicFramePr>
            <a:graphicFrameLocks xmlns:a="http://schemas.openxmlformats.org/drawingml/2006/main"/>
          </p:cNvGraphicFramePr>
          <p:nvPr/>
        </p:nvGraphicFramePr>
        <p:xfrm>
          <a:off x="1107058" y="1498334"/>
          <a:ext cx="6174255" cy="2682047"/>
        </p:xfrm>
        <a:graphic>
          <a:graphicData uri="http://schemas.openxmlformats.org/drawingml/2006/table">
            <a:tbl>
              <a:tblPr firstRow="1" firstCol="1" lastRow="0" lastCol="0" bandRow="1" bandCol="0">
                <a:tableStyleId>{3B4B98B0-60AC-42C2-AFA5-B58CD77FA1E5}</a:tableStyleId>
              </a:tblPr>
              <a:tblGrid>
                <a:gridCol w="1917269"/>
                <a:gridCol w="1418995"/>
                <a:gridCol w="1418995"/>
                <a:gridCol w="1418995"/>
              </a:tblGrid>
              <a:tr h="288454">
                <a:tc>
                  <a:txBody>
                    <a:bodyPr/>
                    <a:p>
                      <a:pPr>
                        <a:defRPr/>
                      </a:pPr>
                      <a:endParaRPr sz="1400" b="1">
                        <a:solidFill>
                          <a:srgbClr val="134DA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R w="12700" algn="ctr">
                      <a:solidFill>
                        <a:schemeClr val="tx1"/>
                      </a:solidFill>
                    </a:lnR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400" b="1" u="none">
                          <a:solidFill>
                            <a:srgbClr val="134DA1"/>
                          </a:solidFill>
                          <a:latin typeface="Century Gothic"/>
                          <a:cs typeface="Century Gothic"/>
                        </a:rPr>
                        <a:t>2022/2023</a:t>
                      </a:r>
                      <a:endParaRPr sz="1400" b="1">
                        <a:solidFill>
                          <a:srgbClr val="134DA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400" b="1" u="none">
                          <a:solidFill>
                            <a:srgbClr val="134DA1"/>
                          </a:solidFill>
                          <a:latin typeface="Century Gothic"/>
                          <a:cs typeface="Century Gothic"/>
                        </a:rPr>
                        <a:t>2023/2024</a:t>
                      </a:r>
                      <a:endParaRPr sz="1400" b="1">
                        <a:solidFill>
                          <a:srgbClr val="134DA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400" b="1" u="none">
                          <a:solidFill>
                            <a:srgbClr val="134DA1"/>
                          </a:solidFill>
                          <a:latin typeface="Century Gothic"/>
                          <a:cs typeface="Century Gothic"/>
                        </a:rPr>
                        <a:t>2024/2025</a:t>
                      </a:r>
                      <a:endParaRPr sz="1400" b="1">
                        <a:solidFill>
                          <a:srgbClr val="134DA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B w="12700" algn="ctr">
                      <a:solidFill>
                        <a:schemeClr val="tx1"/>
                      </a:solidFill>
                    </a:lnB>
                  </a:tcPr>
                </a:tc>
              </a:tr>
              <a:tr h="242894">
                <a:tc gridSpan="4">
                  <a:txBody>
                    <a:bodyPr/>
                    <a:p>
                      <a:pPr algn="ctr">
                        <a:defRPr/>
                      </a:pPr>
                      <a:r>
                        <a:rPr sz="1400" b="1" u="none">
                          <a:solidFill>
                            <a:srgbClr val="134DA1"/>
                          </a:solidFill>
                          <a:latin typeface="Century Gothic"/>
                          <a:cs typeface="Century Gothic"/>
                        </a:rPr>
                        <a:t>Детские</a:t>
                      </a:r>
                      <a:r>
                        <a:rPr sz="1400" b="1" u="none">
                          <a:solidFill>
                            <a:srgbClr val="134DA1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400" b="1" u="none">
                          <a:solidFill>
                            <a:srgbClr val="134DA1"/>
                          </a:solidFill>
                          <a:latin typeface="Century Gothic"/>
                          <a:cs typeface="Century Gothic"/>
                        </a:rPr>
                        <a:t>сады</a:t>
                      </a:r>
                      <a:endParaRPr sz="1400" b="1">
                        <a:solidFill>
                          <a:srgbClr val="134DA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80893" marR="80893" marT="40447" marB="40447" anchor="ctr"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</a:tr>
              <a:tr h="226789">
                <a:tc>
                  <a:txBody>
                    <a:bodyPr/>
                    <a:p>
                      <a:pPr>
                        <a:defRPr/>
                      </a:pPr>
                      <a:r>
                        <a:rPr sz="1400" b="1" u="none">
                          <a:solidFill>
                            <a:srgbClr val="134DA1"/>
                          </a:solidFill>
                          <a:latin typeface="Century Gothic"/>
                          <a:cs typeface="Century Gothic"/>
                        </a:rPr>
                        <a:t>Дети</a:t>
                      </a:r>
                      <a:r>
                        <a:rPr sz="1400" b="1" u="none">
                          <a:solidFill>
                            <a:srgbClr val="134DA1"/>
                          </a:solidFill>
                          <a:latin typeface="Century Gothic"/>
                          <a:cs typeface="Century Gothic"/>
                        </a:rPr>
                        <a:t> с ОВЗ</a:t>
                      </a:r>
                      <a:r>
                        <a:rPr lang="en-US" sz="1400" b="1" u="none">
                          <a:solidFill>
                            <a:srgbClr val="134DA1"/>
                          </a:solidFill>
                          <a:latin typeface="Century Gothic"/>
                          <a:cs typeface="Century Gothic"/>
                        </a:rPr>
                        <a:t>:</a:t>
                      </a:r>
                      <a:endParaRPr sz="1400" b="1">
                        <a:solidFill>
                          <a:srgbClr val="134DA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400" b="1" u="none">
                          <a:solidFill>
                            <a:srgbClr val="134DA1"/>
                          </a:solidFill>
                          <a:latin typeface="Century Gothic"/>
                          <a:cs typeface="Century Gothic"/>
                        </a:rPr>
                        <a:t>9277</a:t>
                      </a:r>
                      <a:endParaRPr sz="1400" b="1">
                        <a:solidFill>
                          <a:srgbClr val="134DA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400" b="1" u="none">
                          <a:solidFill>
                            <a:srgbClr val="134DA1"/>
                          </a:solidFill>
                          <a:latin typeface="Century Gothic"/>
                          <a:cs typeface="Century Gothic"/>
                        </a:rPr>
                        <a:t>10303</a:t>
                      </a:r>
                      <a:endParaRPr sz="1400" b="1">
                        <a:solidFill>
                          <a:srgbClr val="134DA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400" b="1" u="none">
                          <a:solidFill>
                            <a:srgbClr val="134DA1"/>
                          </a:solidFill>
                          <a:latin typeface="Century Gothic"/>
                          <a:cs typeface="Century Gothic"/>
                        </a:rPr>
                        <a:t>10577</a:t>
                      </a:r>
                      <a:endParaRPr sz="1400" b="1">
                        <a:solidFill>
                          <a:srgbClr val="134DA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</a:tr>
              <a:tr h="442615">
                <a:tc>
                  <a:txBody>
                    <a:bodyPr/>
                    <a:p>
                      <a:pPr>
                        <a:defRPr/>
                      </a:pPr>
                      <a:r>
                        <a:rPr sz="1400" b="1" u="none">
                          <a:solidFill>
                            <a:srgbClr val="134DA1"/>
                          </a:solidFill>
                          <a:latin typeface="Century Gothic"/>
                          <a:cs typeface="Century Gothic"/>
                        </a:rPr>
                        <a:t>из</a:t>
                      </a:r>
                      <a:r>
                        <a:rPr sz="1400" b="1" u="none">
                          <a:solidFill>
                            <a:srgbClr val="134DA1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400" b="1" u="none">
                          <a:solidFill>
                            <a:srgbClr val="134DA1"/>
                          </a:solidFill>
                          <a:latin typeface="Century Gothic"/>
                          <a:cs typeface="Century Gothic"/>
                        </a:rPr>
                        <a:t>них</a:t>
                      </a:r>
                      <a:r>
                        <a:rPr sz="1400" b="1" u="none">
                          <a:solidFill>
                            <a:srgbClr val="134DA1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400" b="1" u="none">
                          <a:solidFill>
                            <a:srgbClr val="134DA1"/>
                          </a:solidFill>
                          <a:latin typeface="Century Gothic"/>
                          <a:cs typeface="Century Gothic"/>
                        </a:rPr>
                        <a:t>детей-инвалидов</a:t>
                      </a:r>
                      <a:endParaRPr sz="1400" b="1">
                        <a:solidFill>
                          <a:srgbClr val="134DA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n-US" sz="1400" b="1" u="none">
                          <a:solidFill>
                            <a:srgbClr val="134DA1"/>
                          </a:solidFill>
                          <a:latin typeface="Century Gothic"/>
                          <a:cs typeface="Century Gothic"/>
                        </a:rPr>
                        <a:t>1272</a:t>
                      </a:r>
                      <a:endParaRPr sz="1400" b="1">
                        <a:solidFill>
                          <a:srgbClr val="134DA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400" b="1" u="none">
                          <a:solidFill>
                            <a:srgbClr val="134DA1"/>
                          </a:solidFill>
                          <a:latin typeface="Century Gothic"/>
                          <a:cs typeface="Century Gothic"/>
                        </a:rPr>
                        <a:t>1</a:t>
                      </a:r>
                      <a:r>
                        <a:rPr lang="en-US" sz="1400" b="1" u="none">
                          <a:solidFill>
                            <a:srgbClr val="134DA1"/>
                          </a:solidFill>
                          <a:latin typeface="Century Gothic"/>
                          <a:cs typeface="Century Gothic"/>
                        </a:rPr>
                        <a:t>363</a:t>
                      </a:r>
                      <a:endParaRPr sz="1400" b="1">
                        <a:solidFill>
                          <a:srgbClr val="134DA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n-US" sz="1400" b="1" u="none">
                          <a:solidFill>
                            <a:srgbClr val="134DA1"/>
                          </a:solidFill>
                          <a:latin typeface="Century Gothic"/>
                          <a:cs typeface="Century Gothic"/>
                        </a:rPr>
                        <a:t>1432</a:t>
                      </a:r>
                      <a:endParaRPr sz="1400" b="1">
                        <a:solidFill>
                          <a:srgbClr val="134DA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</a:tr>
              <a:tr h="226789">
                <a:tc>
                  <a:txBody>
                    <a:bodyPr/>
                    <a:p>
                      <a:pPr>
                        <a:defRPr/>
                      </a:pPr>
                      <a:r>
                        <a:rPr sz="1400" b="1" u="none">
                          <a:solidFill>
                            <a:srgbClr val="134DA1"/>
                          </a:solidFill>
                          <a:latin typeface="Century Gothic"/>
                          <a:cs typeface="Century Gothic"/>
                        </a:rPr>
                        <a:t>РАС</a:t>
                      </a:r>
                      <a:r>
                        <a:rPr lang="en-US" sz="1400" b="1" u="none">
                          <a:solidFill>
                            <a:srgbClr val="134DA1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lang="ru-RU" sz="1400" b="1" u="none">
                          <a:solidFill>
                            <a:srgbClr val="134DA1"/>
                          </a:solidFill>
                          <a:latin typeface="Century Gothic"/>
                          <a:cs typeface="Century Gothic"/>
                        </a:rPr>
                        <a:t>и ИН</a:t>
                      </a:r>
                      <a:endParaRPr sz="1400" b="1">
                        <a:solidFill>
                          <a:srgbClr val="134DA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400" b="1">
                          <a:solidFill>
                            <a:srgbClr val="134DA1"/>
                          </a:solidFill>
                          <a:latin typeface="Century Gothic"/>
                          <a:ea typeface="Roboto slab"/>
                          <a:cs typeface="Century Gothic"/>
                        </a:rPr>
                        <a:t>305</a:t>
                      </a:r>
                      <a:endParaRPr sz="1400" b="1">
                        <a:solidFill>
                          <a:srgbClr val="134DA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400" b="1">
                          <a:solidFill>
                            <a:srgbClr val="134DA1"/>
                          </a:solidFill>
                          <a:latin typeface="Century Gothic"/>
                          <a:ea typeface="Roboto slab"/>
                          <a:cs typeface="Century Gothic"/>
                        </a:rPr>
                        <a:t>448</a:t>
                      </a:r>
                      <a:endParaRPr sz="1400" b="1">
                        <a:solidFill>
                          <a:srgbClr val="134DA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400" b="1">
                          <a:solidFill>
                            <a:srgbClr val="134DA1"/>
                          </a:solidFill>
                          <a:latin typeface="Century Gothic"/>
                          <a:ea typeface="Roboto slab"/>
                          <a:cs typeface="Century Gothic"/>
                        </a:rPr>
                        <a:t>639</a:t>
                      </a:r>
                      <a:endParaRPr sz="1400" b="1">
                        <a:solidFill>
                          <a:srgbClr val="134DA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</a:tr>
              <a:tr h="242894">
                <a:tc gridSpan="4">
                  <a:txBody>
                    <a:bodyPr/>
                    <a:p>
                      <a:pPr algn="ctr">
                        <a:defRPr/>
                      </a:pPr>
                      <a:r>
                        <a:rPr sz="1400" b="1" u="none">
                          <a:solidFill>
                            <a:srgbClr val="134DA1"/>
                          </a:solidFill>
                          <a:latin typeface="Century Gothic"/>
                          <a:cs typeface="Century Gothic"/>
                        </a:rPr>
                        <a:t>Школы</a:t>
                      </a:r>
                      <a:endParaRPr sz="1400" b="1" u="none">
                        <a:solidFill>
                          <a:srgbClr val="134DA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80893" marR="80893" marT="40447" marB="40447" anchor="ctr"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</a:tr>
              <a:tr h="226789">
                <a:tc>
                  <a:txBody>
                    <a:bodyPr/>
                    <a:p>
                      <a:pPr>
                        <a:defRPr/>
                      </a:pPr>
                      <a:r>
                        <a:rPr sz="1400" b="1" u="none">
                          <a:solidFill>
                            <a:srgbClr val="134DA1"/>
                          </a:solidFill>
                          <a:latin typeface="Century Gothic"/>
                          <a:cs typeface="Century Gothic"/>
                        </a:rPr>
                        <a:t>Дети</a:t>
                      </a:r>
                      <a:r>
                        <a:rPr sz="1400" b="1" u="none">
                          <a:solidFill>
                            <a:srgbClr val="134DA1"/>
                          </a:solidFill>
                          <a:latin typeface="Century Gothic"/>
                          <a:cs typeface="Century Gothic"/>
                        </a:rPr>
                        <a:t> с ОВЗ</a:t>
                      </a:r>
                      <a:r>
                        <a:rPr lang="en-US" sz="1400" b="1" u="none">
                          <a:solidFill>
                            <a:srgbClr val="134DA1"/>
                          </a:solidFill>
                          <a:latin typeface="Century Gothic"/>
                          <a:cs typeface="Century Gothic"/>
                        </a:rPr>
                        <a:t>:</a:t>
                      </a:r>
                      <a:endParaRPr sz="1400" b="1">
                        <a:solidFill>
                          <a:srgbClr val="134DA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400" b="1" u="none">
                          <a:solidFill>
                            <a:srgbClr val="134DA1"/>
                          </a:solidFill>
                          <a:latin typeface="Century Gothic"/>
                          <a:cs typeface="Century Gothic"/>
                        </a:rPr>
                        <a:t>11946</a:t>
                      </a:r>
                      <a:endParaRPr sz="1400" b="1">
                        <a:solidFill>
                          <a:srgbClr val="134DA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400" b="1" u="none">
                          <a:solidFill>
                            <a:srgbClr val="134DA1"/>
                          </a:solidFill>
                          <a:latin typeface="Century Gothic"/>
                          <a:cs typeface="Century Gothic"/>
                        </a:rPr>
                        <a:t>133</a:t>
                      </a:r>
                      <a:r>
                        <a:rPr lang="en-US" sz="1400" b="1" u="none">
                          <a:solidFill>
                            <a:srgbClr val="134DA1"/>
                          </a:solidFill>
                          <a:latin typeface="Century Gothic"/>
                          <a:cs typeface="Century Gothic"/>
                        </a:rPr>
                        <a:t>55</a:t>
                      </a:r>
                      <a:endParaRPr sz="1400" b="1">
                        <a:solidFill>
                          <a:srgbClr val="134DA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400" b="1" u="none">
                          <a:solidFill>
                            <a:srgbClr val="134DA1"/>
                          </a:solidFill>
                          <a:latin typeface="Century Gothic"/>
                          <a:cs typeface="Century Gothic"/>
                        </a:rPr>
                        <a:t>14704</a:t>
                      </a:r>
                      <a:endParaRPr sz="1400" b="1">
                        <a:solidFill>
                          <a:srgbClr val="134DA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</a:tr>
              <a:tr h="442615">
                <a:tc>
                  <a:txBody>
                    <a:bodyPr/>
                    <a:p>
                      <a:pPr>
                        <a:defRPr/>
                      </a:pPr>
                      <a:r>
                        <a:rPr sz="1400" b="1" u="none">
                          <a:solidFill>
                            <a:srgbClr val="134DA1"/>
                          </a:solidFill>
                          <a:latin typeface="Century Gothic"/>
                          <a:cs typeface="Century Gothic"/>
                        </a:rPr>
                        <a:t>из</a:t>
                      </a:r>
                      <a:r>
                        <a:rPr sz="1400" b="1" u="none">
                          <a:solidFill>
                            <a:srgbClr val="134DA1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400" b="1" u="none">
                          <a:solidFill>
                            <a:srgbClr val="134DA1"/>
                          </a:solidFill>
                          <a:latin typeface="Century Gothic"/>
                          <a:cs typeface="Century Gothic"/>
                        </a:rPr>
                        <a:t>них</a:t>
                      </a:r>
                      <a:r>
                        <a:rPr sz="1400" b="1" u="none">
                          <a:solidFill>
                            <a:srgbClr val="134DA1"/>
                          </a:solidFill>
                          <a:latin typeface="Century Gothic"/>
                          <a:cs typeface="Century Gothic"/>
                        </a:rPr>
                        <a:t> </a:t>
                      </a:r>
                      <a:r>
                        <a:rPr sz="1400" b="1" u="none">
                          <a:solidFill>
                            <a:srgbClr val="134DA1"/>
                          </a:solidFill>
                          <a:latin typeface="Century Gothic"/>
                          <a:cs typeface="Century Gothic"/>
                        </a:rPr>
                        <a:t>детей-инвалидов</a:t>
                      </a:r>
                      <a:endParaRPr sz="1400" b="1">
                        <a:solidFill>
                          <a:srgbClr val="134DA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n-US" sz="1400" b="1" u="none">
                          <a:solidFill>
                            <a:srgbClr val="134DA1"/>
                          </a:solidFill>
                          <a:latin typeface="Century Gothic"/>
                          <a:cs typeface="Century Gothic"/>
                        </a:rPr>
                        <a:t>4097</a:t>
                      </a:r>
                      <a:endParaRPr sz="1400" b="1">
                        <a:solidFill>
                          <a:srgbClr val="134DA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n-US" sz="1400" b="1" u="none">
                          <a:solidFill>
                            <a:srgbClr val="134DA1"/>
                          </a:solidFill>
                          <a:latin typeface="Century Gothic"/>
                          <a:cs typeface="Century Gothic"/>
                        </a:rPr>
                        <a:t>4406</a:t>
                      </a:r>
                      <a:endParaRPr sz="1400" b="1">
                        <a:solidFill>
                          <a:srgbClr val="134DA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lang="en-US" sz="1400" b="1" u="none">
                          <a:solidFill>
                            <a:srgbClr val="134DA1"/>
                          </a:solidFill>
                          <a:latin typeface="Century Gothic"/>
                          <a:cs typeface="Century Gothic"/>
                        </a:rPr>
                        <a:t>4735</a:t>
                      </a:r>
                      <a:endParaRPr sz="1400" b="1">
                        <a:solidFill>
                          <a:srgbClr val="134DA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</a:tr>
              <a:tr h="226789">
                <a:tc>
                  <a:txBody>
                    <a:bodyPr/>
                    <a:p>
                      <a:pPr>
                        <a:defRPr/>
                      </a:pPr>
                      <a:r>
                        <a:rPr sz="1400" b="1" u="none">
                          <a:solidFill>
                            <a:srgbClr val="134DA1"/>
                          </a:solidFill>
                          <a:latin typeface="Century Gothic"/>
                          <a:cs typeface="Century Gothic"/>
                        </a:rPr>
                        <a:t>РАС и ИН</a:t>
                      </a:r>
                      <a:endParaRPr sz="1400" b="1">
                        <a:solidFill>
                          <a:srgbClr val="134DA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400" b="1" u="none">
                          <a:solidFill>
                            <a:srgbClr val="134DA1"/>
                          </a:solidFill>
                          <a:latin typeface="Century Gothic"/>
                          <a:cs typeface="Century Gothic"/>
                        </a:rPr>
                        <a:t>3353</a:t>
                      </a:r>
                      <a:endParaRPr sz="1400" b="1">
                        <a:solidFill>
                          <a:srgbClr val="134DA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400" b="1" u="none">
                          <a:solidFill>
                            <a:srgbClr val="134DA1"/>
                          </a:solidFill>
                          <a:latin typeface="Century Gothic"/>
                          <a:cs typeface="Century Gothic"/>
                        </a:rPr>
                        <a:t>3724</a:t>
                      </a:r>
                      <a:endParaRPr sz="1400" b="1">
                        <a:solidFill>
                          <a:srgbClr val="134DA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R w="12700" algn="ctr">
                      <a:solidFill>
                        <a:schemeClr val="tx1"/>
                      </a:solidFill>
                    </a:lnR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400" b="1" u="none">
                          <a:solidFill>
                            <a:srgbClr val="134DA1"/>
                          </a:solidFill>
                          <a:latin typeface="Century Gothic"/>
                          <a:cs typeface="Century Gothic"/>
                        </a:rPr>
                        <a:t>4198</a:t>
                      </a:r>
                      <a:endParaRPr sz="1400" b="1">
                        <a:solidFill>
                          <a:srgbClr val="134DA1"/>
                        </a:solidFill>
                        <a:latin typeface="Century Gothic"/>
                        <a:cs typeface="Century Gothic"/>
                      </a:endParaRPr>
                    </a:p>
                  </a:txBody>
                  <a:tcPr marL="0" marR="0" marT="0" marB="0" anchor="ctr">
                    <a:lnL w="12700" algn="ctr">
                      <a:solidFill>
                        <a:schemeClr val="tx1"/>
                      </a:solidFill>
                    </a:lnL>
                    <a:lnT w="12700" algn="ctr">
                      <a:solidFill>
                        <a:schemeClr val="tx1"/>
                      </a:solidFill>
                    </a:lnT>
                    <a:lnB w="12700" algn="ctr">
                      <a:solidFill>
                        <a:schemeClr val="tx1"/>
                      </a:solidFill>
                    </a:lnB>
                  </a:tcPr>
                </a:tc>
              </a:tr>
            </a:tbl>
          </a:graphicData>
        </a:graphic>
      </p:graphicFrame>
      <p:pic>
        <p:nvPicPr>
          <p:cNvPr id="5" name="Picture 3" descr="C:\Users\biktagirovaei\Desktop\Педагог года Югра 2024-14.png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7979999" y="108473"/>
            <a:ext cx="672822" cy="614788"/>
          </a:xfrm>
          <a:prstGeom prst="rect">
            <a:avLst/>
          </a:prstGeom>
          <a:noFill/>
        </p:spPr>
      </p:pic>
      <p:sp>
        <p:nvSpPr>
          <p:cNvPr id="1546075218" name="Заголовок 1"/>
          <p:cNvSpPr>
            <a:spLocks noGrp="1"/>
          </p:cNvSpPr>
          <p:nvPr>
            <p:ph type="title"/>
          </p:nvPr>
        </p:nvSpPr>
        <p:spPr bwMode="auto">
          <a:xfrm>
            <a:off x="7674617" y="723261"/>
            <a:ext cx="1283587" cy="154080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 fontScale="90000"/>
          </a:bodyPr>
          <a:lstStyle/>
          <a:p>
            <a:pPr>
              <a:defRPr/>
            </a:pPr>
            <a:r>
              <a:rPr lang="ru-RU" sz="300" b="1">
                <a:latin typeface="Century Gothic"/>
                <a:cs typeface="Century Gothic"/>
              </a:rPr>
              <a:t>Правительство Ханты-Мансийского </a:t>
            </a:r>
            <a:br>
              <a:rPr lang="ru-RU" sz="300" b="1">
                <a:latin typeface="Century Gothic"/>
                <a:cs typeface="Century Gothic"/>
              </a:rPr>
            </a:br>
            <a:r>
              <a:rPr lang="ru-RU" sz="300" b="1">
                <a:latin typeface="Century Gothic"/>
                <a:cs typeface="Century Gothic"/>
              </a:rPr>
              <a:t>автономного округа - Югры</a:t>
            </a:r>
            <a:endParaRPr sz="500" b="1">
              <a:latin typeface="Century Gothic"/>
              <a:cs typeface="Century Gothic"/>
            </a:endParaRPr>
          </a:p>
        </p:txBody>
      </p:sp>
      <p:sp>
        <p:nvSpPr>
          <p:cNvPr id="170627814" name=""/>
          <p:cNvSpPr txBox="1"/>
          <p:nvPr/>
        </p:nvSpPr>
        <p:spPr bwMode="auto">
          <a:xfrm flipH="0" flipV="0">
            <a:off x="2003529" y="522941"/>
            <a:ext cx="5066374" cy="48803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ctr">
              <a:defRPr/>
            </a:pPr>
            <a:r>
              <a:rPr sz="2600" b="1">
                <a:solidFill>
                  <a:srgbClr val="002060"/>
                </a:solidFill>
                <a:latin typeface="Century Gothic"/>
                <a:cs typeface="Century Gothic"/>
              </a:rPr>
              <a:t>Статистические данные</a:t>
            </a:r>
            <a:r>
              <a:rPr sz="2600">
                <a:solidFill>
                  <a:srgbClr val="002060"/>
                </a:solidFill>
                <a:latin typeface="Century Gothic"/>
                <a:cs typeface="Century Gothic"/>
              </a:rPr>
              <a:t>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88143315" name="Picture 2" descr="D:\Катя\Логотипы\Год семьи\Logotip\Логотип\god_semi_logo_inversiya.png"/>
          <p:cNvPicPr>
            <a:picLocks noChangeAspect="1" noChangeArrowheads="1"/>
          </p:cNvPicPr>
          <p:nvPr/>
        </p:nvPicPr>
        <p:blipFill>
          <a:blip r:embed="rId3"/>
          <a:srcRect l="25010" t="18629" r="26906" b="17396"/>
          <a:stretch/>
        </p:blipFill>
        <p:spPr bwMode="auto">
          <a:xfrm>
            <a:off x="7596335" y="242925"/>
            <a:ext cx="1283587" cy="960671"/>
          </a:xfrm>
          <a:prstGeom prst="rect">
            <a:avLst/>
          </a:prstGeom>
          <a:noFill/>
        </p:spPr>
      </p:pic>
      <p:pic>
        <p:nvPicPr>
          <p:cNvPr id="1752772850" name="Picture 3" descr="C:\Users\biktagirovaei\Desktop\Педагог года Югра 2024-14.png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7979999" y="108473"/>
            <a:ext cx="672822" cy="614788"/>
          </a:xfrm>
          <a:prstGeom prst="rect">
            <a:avLst/>
          </a:prstGeom>
          <a:noFill/>
        </p:spPr>
      </p:pic>
      <p:sp>
        <p:nvSpPr>
          <p:cNvPr id="512558897" name="Заголовок 1"/>
          <p:cNvSpPr>
            <a:spLocks noGrp="1"/>
          </p:cNvSpPr>
          <p:nvPr>
            <p:ph type="title"/>
          </p:nvPr>
        </p:nvSpPr>
        <p:spPr bwMode="auto">
          <a:xfrm>
            <a:off x="7674617" y="723261"/>
            <a:ext cx="1283587" cy="154080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 fontScale="90000"/>
          </a:bodyPr>
          <a:lstStyle/>
          <a:p>
            <a:pPr>
              <a:defRPr/>
            </a:pPr>
            <a:r>
              <a:rPr lang="ru-RU" sz="300" b="1">
                <a:latin typeface="Century Gothic"/>
                <a:cs typeface="Century Gothic"/>
              </a:rPr>
              <a:t>Правительство Ханты-Мансийского </a:t>
            </a:r>
            <a:br>
              <a:rPr lang="ru-RU" sz="300" b="1">
                <a:latin typeface="Century Gothic"/>
                <a:cs typeface="Century Gothic"/>
              </a:rPr>
            </a:br>
            <a:r>
              <a:rPr lang="ru-RU" sz="300" b="1">
                <a:latin typeface="Century Gothic"/>
                <a:cs typeface="Century Gothic"/>
              </a:rPr>
              <a:t>автономного округа - Югры</a:t>
            </a:r>
            <a:endParaRPr sz="500" b="1">
              <a:latin typeface="Century Gothic"/>
              <a:cs typeface="Century Gothic"/>
            </a:endParaRPr>
          </a:p>
        </p:txBody>
      </p:sp>
      <p:sp>
        <p:nvSpPr>
          <p:cNvPr id="374360279" name="직사각형 9"/>
          <p:cNvSpPr/>
          <p:nvPr/>
        </p:nvSpPr>
        <p:spPr bwMode="auto">
          <a:xfrm>
            <a:off x="1107343" y="723260"/>
            <a:ext cx="6929667" cy="3661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335311705" name="TextBox 335311704"/>
          <p:cNvSpPr txBox="1"/>
          <p:nvPr/>
        </p:nvSpPr>
        <p:spPr bwMode="auto">
          <a:xfrm>
            <a:off x="1043608" y="330121"/>
            <a:ext cx="5093076" cy="3156120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285750" marR="0" indent="-285750">
              <a:lnSpc>
                <a:spcPct val="100000"/>
              </a:lnSpc>
              <a:spcAft>
                <a:spcPts val="0"/>
              </a:spcAft>
              <a:buFont typeface="Wingdings"/>
              <a:buChar char="v"/>
              <a:defRPr/>
            </a:pPr>
            <a:r>
              <a:rPr sz="1400">
                <a:solidFill>
                  <a:srgbClr val="134DA1"/>
                </a:solidFill>
                <a:latin typeface="Montserrat"/>
              </a:rPr>
              <a:t>Модел</a:t>
            </a:r>
            <a:r>
              <a:rPr lang="ru-RU" sz="1400">
                <a:solidFill>
                  <a:srgbClr val="134DA1"/>
                </a:solidFill>
                <a:latin typeface="Montserrat"/>
              </a:rPr>
              <a:t>и</a:t>
            </a:r>
            <a:r>
              <a:rPr lang="ru-RU" sz="1400">
                <a:solidFill>
                  <a:srgbClr val="134DA1"/>
                </a:solidFill>
                <a:latin typeface="Montserrat"/>
                <a:ea typeface="Times New Roman"/>
                <a:cs typeface="Times New Roman"/>
              </a:rPr>
              <a:t> </a:t>
            </a:r>
            <a:r>
              <a:rPr sz="1400">
                <a:solidFill>
                  <a:srgbClr val="134DA1"/>
                </a:solidFill>
                <a:latin typeface="Montserrat"/>
                <a:ea typeface="Times New Roman"/>
                <a:cs typeface="Times New Roman"/>
              </a:rPr>
              <a:t>сопровождения</a:t>
            </a:r>
            <a:r>
              <a:rPr sz="1400">
                <a:solidFill>
                  <a:srgbClr val="134DA1"/>
                </a:solidFill>
                <a:latin typeface="Montserrat"/>
                <a:ea typeface="Times New Roman"/>
                <a:cs typeface="Times New Roman"/>
              </a:rPr>
              <a:t> </a:t>
            </a:r>
            <a:r>
              <a:rPr sz="1400">
                <a:solidFill>
                  <a:srgbClr val="134DA1"/>
                </a:solidFill>
                <a:latin typeface="Montserrat"/>
                <a:ea typeface="Times New Roman"/>
                <a:cs typeface="Times New Roman"/>
              </a:rPr>
              <a:t>обучающихся</a:t>
            </a:r>
            <a:r>
              <a:rPr sz="1400">
                <a:solidFill>
                  <a:srgbClr val="134DA1"/>
                </a:solidFill>
                <a:latin typeface="Montserrat"/>
                <a:ea typeface="Times New Roman"/>
                <a:cs typeface="Times New Roman"/>
              </a:rPr>
              <a:t> с </a:t>
            </a:r>
            <a:r>
              <a:rPr sz="1400">
                <a:solidFill>
                  <a:srgbClr val="134DA1"/>
                </a:solidFill>
                <a:latin typeface="Montserrat"/>
                <a:ea typeface="Times New Roman"/>
                <a:cs typeface="Times New Roman"/>
              </a:rPr>
              <a:t>ограниченными</a:t>
            </a:r>
            <a:r>
              <a:rPr sz="1400">
                <a:solidFill>
                  <a:srgbClr val="134DA1"/>
                </a:solidFill>
                <a:latin typeface="Montserrat"/>
                <a:ea typeface="Times New Roman"/>
                <a:cs typeface="Times New Roman"/>
              </a:rPr>
              <a:t> </a:t>
            </a:r>
            <a:r>
              <a:rPr sz="1400">
                <a:solidFill>
                  <a:srgbClr val="134DA1"/>
                </a:solidFill>
                <a:latin typeface="Montserrat"/>
                <a:ea typeface="Times New Roman"/>
                <a:cs typeface="Times New Roman"/>
              </a:rPr>
              <a:t>возможностями</a:t>
            </a:r>
            <a:r>
              <a:rPr sz="1400">
                <a:solidFill>
                  <a:srgbClr val="134DA1"/>
                </a:solidFill>
                <a:latin typeface="Montserrat"/>
                <a:ea typeface="Times New Roman"/>
                <a:cs typeface="Times New Roman"/>
              </a:rPr>
              <a:t> </a:t>
            </a:r>
            <a:r>
              <a:rPr sz="1400">
                <a:solidFill>
                  <a:srgbClr val="134DA1"/>
                </a:solidFill>
                <a:latin typeface="Montserrat"/>
                <a:ea typeface="Times New Roman"/>
                <a:cs typeface="Times New Roman"/>
              </a:rPr>
              <a:t>здоровья</a:t>
            </a:r>
            <a:r>
              <a:rPr sz="1400">
                <a:solidFill>
                  <a:srgbClr val="134DA1"/>
                </a:solidFill>
                <a:latin typeface="Montserrat"/>
                <a:ea typeface="Times New Roman"/>
                <a:cs typeface="Times New Roman"/>
              </a:rPr>
              <a:t> и </a:t>
            </a:r>
            <a:r>
              <a:rPr sz="1400">
                <a:solidFill>
                  <a:srgbClr val="134DA1"/>
                </a:solidFill>
                <a:latin typeface="Montserrat"/>
                <a:ea typeface="Times New Roman"/>
                <a:cs typeface="Times New Roman"/>
              </a:rPr>
              <a:t>инвалидностью</a:t>
            </a:r>
            <a:r>
              <a:rPr sz="1400">
                <a:solidFill>
                  <a:srgbClr val="134DA1"/>
                </a:solidFill>
                <a:latin typeface="Montserrat"/>
                <a:ea typeface="Times New Roman"/>
                <a:cs typeface="Times New Roman"/>
              </a:rPr>
              <a:t> </a:t>
            </a:r>
            <a:r>
              <a:rPr sz="1400">
                <a:solidFill>
                  <a:srgbClr val="134DA1"/>
                </a:solidFill>
                <a:latin typeface="Montserrat"/>
                <a:ea typeface="Times New Roman"/>
                <a:cs typeface="Times New Roman"/>
              </a:rPr>
              <a:t>при</a:t>
            </a:r>
            <a:r>
              <a:rPr sz="1400">
                <a:solidFill>
                  <a:srgbClr val="134DA1"/>
                </a:solidFill>
                <a:latin typeface="Montserrat"/>
                <a:ea typeface="Times New Roman"/>
                <a:cs typeface="Times New Roman"/>
              </a:rPr>
              <a:t> </a:t>
            </a:r>
            <a:r>
              <a:rPr sz="1400">
                <a:solidFill>
                  <a:srgbClr val="134DA1"/>
                </a:solidFill>
                <a:latin typeface="Montserrat"/>
                <a:ea typeface="Times New Roman"/>
                <a:cs typeface="Times New Roman"/>
              </a:rPr>
              <a:t>получении</a:t>
            </a:r>
            <a:r>
              <a:rPr sz="1400">
                <a:solidFill>
                  <a:srgbClr val="134DA1"/>
                </a:solidFill>
                <a:latin typeface="Montserrat"/>
                <a:ea typeface="Times New Roman"/>
                <a:cs typeface="Times New Roman"/>
              </a:rPr>
              <a:t> </a:t>
            </a:r>
            <a:r>
              <a:rPr sz="1400">
                <a:solidFill>
                  <a:srgbClr val="134DA1"/>
                </a:solidFill>
                <a:latin typeface="Montserrat"/>
                <a:ea typeface="Times New Roman"/>
                <a:cs typeface="Times New Roman"/>
              </a:rPr>
              <a:t>ими</a:t>
            </a:r>
            <a:r>
              <a:rPr sz="1400">
                <a:solidFill>
                  <a:srgbClr val="134DA1"/>
                </a:solidFill>
                <a:latin typeface="Montserrat"/>
                <a:ea typeface="Times New Roman"/>
                <a:cs typeface="Times New Roman"/>
              </a:rPr>
              <a:t> </a:t>
            </a:r>
            <a:r>
              <a:rPr sz="1400">
                <a:solidFill>
                  <a:srgbClr val="134DA1"/>
                </a:solidFill>
                <a:latin typeface="Montserrat"/>
                <a:ea typeface="Times New Roman"/>
                <a:cs typeface="Times New Roman"/>
              </a:rPr>
              <a:t>образования</a:t>
            </a:r>
            <a:r>
              <a:rPr sz="1400">
                <a:solidFill>
                  <a:srgbClr val="134DA1"/>
                </a:solidFill>
                <a:latin typeface="Montserrat"/>
                <a:ea typeface="Times New Roman"/>
                <a:cs typeface="Times New Roman"/>
              </a:rPr>
              <a:t> (</a:t>
            </a:r>
            <a:r>
              <a:rPr sz="1400">
                <a:solidFill>
                  <a:srgbClr val="134DA1"/>
                </a:solidFill>
                <a:latin typeface="Montserrat"/>
                <a:ea typeface="Times New Roman"/>
                <a:cs typeface="Times New Roman"/>
              </a:rPr>
              <a:t>для</a:t>
            </a:r>
            <a:r>
              <a:rPr sz="1400">
                <a:solidFill>
                  <a:srgbClr val="134DA1"/>
                </a:solidFill>
                <a:latin typeface="Montserrat"/>
                <a:ea typeface="Times New Roman"/>
                <a:cs typeface="Times New Roman"/>
              </a:rPr>
              <a:t> </a:t>
            </a:r>
            <a:r>
              <a:rPr sz="1400">
                <a:solidFill>
                  <a:srgbClr val="134DA1"/>
                </a:solidFill>
                <a:latin typeface="Montserrat"/>
                <a:ea typeface="Times New Roman"/>
                <a:cs typeface="Times New Roman"/>
              </a:rPr>
              <a:t>различных</a:t>
            </a:r>
            <a:r>
              <a:rPr sz="1400">
                <a:solidFill>
                  <a:srgbClr val="134DA1"/>
                </a:solidFill>
                <a:latin typeface="Montserrat"/>
                <a:ea typeface="Times New Roman"/>
                <a:cs typeface="Times New Roman"/>
              </a:rPr>
              <a:t> </a:t>
            </a:r>
            <a:r>
              <a:rPr sz="1400">
                <a:solidFill>
                  <a:srgbClr val="134DA1"/>
                </a:solidFill>
                <a:latin typeface="Montserrat"/>
                <a:ea typeface="Times New Roman"/>
                <a:cs typeface="Times New Roman"/>
              </a:rPr>
              <a:t>нозологических</a:t>
            </a:r>
            <a:r>
              <a:rPr sz="1400">
                <a:solidFill>
                  <a:srgbClr val="134DA1"/>
                </a:solidFill>
                <a:latin typeface="Montserrat"/>
                <a:ea typeface="Times New Roman"/>
                <a:cs typeface="Times New Roman"/>
              </a:rPr>
              <a:t> </a:t>
            </a:r>
            <a:r>
              <a:rPr sz="1400">
                <a:solidFill>
                  <a:srgbClr val="134DA1"/>
                </a:solidFill>
                <a:latin typeface="Montserrat"/>
                <a:ea typeface="Times New Roman"/>
                <a:cs typeface="Times New Roman"/>
              </a:rPr>
              <a:t>групп</a:t>
            </a:r>
            <a:r>
              <a:rPr sz="1400">
                <a:solidFill>
                  <a:srgbClr val="134DA1"/>
                </a:solidFill>
                <a:latin typeface="Montserrat"/>
                <a:ea typeface="Times New Roman"/>
                <a:cs typeface="Times New Roman"/>
              </a:rPr>
              <a:t>)</a:t>
            </a:r>
            <a:endParaRPr lang="ru-RU" sz="1400">
              <a:solidFill>
                <a:srgbClr val="134DA1"/>
              </a:solidFill>
              <a:latin typeface="Montserrat"/>
              <a:ea typeface="Times New Roman"/>
              <a:cs typeface="Times New Roman"/>
            </a:endParaRPr>
          </a:p>
          <a:p>
            <a:pPr marL="285750" indent="-285750">
              <a:buFont typeface="Wingdings"/>
              <a:buChar char="v"/>
              <a:defRPr/>
            </a:pPr>
            <a:r>
              <a:rPr lang="ru-RU" sz="1400">
                <a:solidFill>
                  <a:srgbClr val="134DA1"/>
                </a:solidFill>
                <a:latin typeface="Montserrat"/>
                <a:ea typeface="Times New Roman"/>
                <a:cs typeface="Times New Roman"/>
              </a:rPr>
              <a:t>С 2023 года </a:t>
            </a:r>
            <a:r>
              <a:rPr lang="ru-RU" sz="1400">
                <a:solidFill>
                  <a:srgbClr val="134DA1"/>
                </a:solidFill>
                <a:latin typeface="Montserrat"/>
                <a:cs typeface="Times New Roman"/>
              </a:rPr>
              <a:t>Департамент является участником реализации пилотного проекта «Ментальное здоровье»</a:t>
            </a:r>
            <a:endParaRPr lang="ru-RU" sz="1400">
              <a:solidFill>
                <a:srgbClr val="134DA1"/>
              </a:solidFill>
              <a:latin typeface="Montserrat"/>
              <a:ea typeface="Times New Roman"/>
              <a:cs typeface="Times New Roman"/>
            </a:endParaRPr>
          </a:p>
          <a:p>
            <a:pPr marL="285750" indent="-285750">
              <a:buFont typeface="Wingdings"/>
              <a:buChar char="v"/>
              <a:defRPr/>
            </a:pPr>
            <a:r>
              <a:rPr lang="ru-RU" sz="1400">
                <a:solidFill>
                  <a:srgbClr val="134DA1"/>
                </a:solidFill>
                <a:latin typeface="Montserrat"/>
                <a:ea typeface="Times New Roman"/>
                <a:cs typeface="Times New Roman"/>
              </a:rPr>
              <a:t>Региональная программа межведомственного сопровождения людей с РАС, другими ментальными нарушениями и их семей в Ханты-Мансийском автономном округе – Югре на 2024 - 2026 годы</a:t>
            </a:r>
            <a:endParaRPr lang="ru-RU" sz="1400">
              <a:solidFill>
                <a:srgbClr val="134DA1"/>
              </a:solidFill>
              <a:latin typeface="Montserrat"/>
            </a:endParaRPr>
          </a:p>
          <a:p>
            <a:pPr marL="285750" marR="0" indent="-285750">
              <a:lnSpc>
                <a:spcPct val="100000"/>
              </a:lnSpc>
              <a:spcAft>
                <a:spcPts val="0"/>
              </a:spcAft>
              <a:buFont typeface="Wingdings"/>
              <a:buChar char="v"/>
              <a:defRPr/>
            </a:pPr>
            <a:endParaRPr sz="1400">
              <a:solidFill>
                <a:srgbClr val="134DA1"/>
              </a:solidFill>
              <a:latin typeface="Montserrat"/>
              <a:cs typeface="Times New Roman"/>
            </a:endParaRPr>
          </a:p>
        </p:txBody>
      </p:sp>
      <p:pic>
        <p:nvPicPr>
          <p:cNvPr id="3" name="Рисунок 2" descr="Изображение выглядит как одежда, человек, стена, Человеческое лицо&#10;&#10;Содержимое, созданное искусственным интеллектом, может быть неверным.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 flipH="0" flipV="0">
            <a:off x="6465044" y="1082787"/>
            <a:ext cx="2204420" cy="16533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5059309" y="2922427"/>
            <a:ext cx="2023791" cy="15178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Изображение выглядит как одежда, человек, Мастерская, стол&#10;&#10;Содержимое, созданное искусственным интеллектом, может быть неверным.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1106897" y="3351509"/>
            <a:ext cx="3448579" cy="15518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08507772" name="Picture 2" descr="D:\Катя\Логотипы\Год семьи\Logotip\Логотип\god_semi_logo_inversiya.png"/>
          <p:cNvPicPr>
            <a:picLocks noChangeAspect="1" noChangeArrowheads="1"/>
          </p:cNvPicPr>
          <p:nvPr/>
        </p:nvPicPr>
        <p:blipFill>
          <a:blip r:embed="rId3"/>
          <a:srcRect l="25010" t="18629" r="26906" b="17396"/>
          <a:stretch/>
        </p:blipFill>
        <p:spPr bwMode="auto">
          <a:xfrm>
            <a:off x="7596335" y="242925"/>
            <a:ext cx="1283587" cy="960671"/>
          </a:xfrm>
          <a:prstGeom prst="rect">
            <a:avLst/>
          </a:prstGeom>
          <a:noFill/>
        </p:spPr>
      </p:pic>
      <p:pic>
        <p:nvPicPr>
          <p:cNvPr id="1576038795" name="Picture 3" descr="C:\Users\biktagirovaei\Desktop\Педагог года Югра 2024-14.png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7979999" y="108473"/>
            <a:ext cx="672822" cy="614788"/>
          </a:xfrm>
          <a:prstGeom prst="rect">
            <a:avLst/>
          </a:prstGeom>
          <a:noFill/>
        </p:spPr>
      </p:pic>
      <p:sp>
        <p:nvSpPr>
          <p:cNvPr id="505277886" name="Заголовок 1"/>
          <p:cNvSpPr>
            <a:spLocks noGrp="1"/>
          </p:cNvSpPr>
          <p:nvPr>
            <p:ph type="title"/>
          </p:nvPr>
        </p:nvSpPr>
        <p:spPr bwMode="auto">
          <a:xfrm>
            <a:off x="7674617" y="723261"/>
            <a:ext cx="1283587" cy="154080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 fontScale="90000"/>
          </a:bodyPr>
          <a:lstStyle/>
          <a:p>
            <a:pPr>
              <a:defRPr/>
            </a:pPr>
            <a:r>
              <a:rPr lang="ru-RU" sz="300" b="1">
                <a:latin typeface="Century Gothic"/>
                <a:cs typeface="Century Gothic"/>
              </a:rPr>
              <a:t>Правительство Ханты-Мансийского </a:t>
            </a:r>
            <a:br>
              <a:rPr lang="ru-RU" sz="300" b="1">
                <a:latin typeface="Century Gothic"/>
                <a:cs typeface="Century Gothic"/>
              </a:rPr>
            </a:br>
            <a:r>
              <a:rPr lang="ru-RU" sz="300" b="1">
                <a:latin typeface="Century Gothic"/>
                <a:cs typeface="Century Gothic"/>
              </a:rPr>
              <a:t>автономного округа - Югры</a:t>
            </a:r>
            <a:endParaRPr sz="500" b="1">
              <a:latin typeface="Century Gothic"/>
              <a:cs typeface="Century Gothic"/>
            </a:endParaRPr>
          </a:p>
        </p:txBody>
      </p:sp>
      <p:sp>
        <p:nvSpPr>
          <p:cNvPr id="1736488867" name="TextBox 1736488866"/>
          <p:cNvSpPr txBox="1"/>
          <p:nvPr/>
        </p:nvSpPr>
        <p:spPr bwMode="auto">
          <a:xfrm>
            <a:off x="1331685" y="165274"/>
            <a:ext cx="6495623" cy="498278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indent="449579" algn="just">
              <a:lnSpc>
                <a:spcPct val="100000"/>
              </a:lnSpc>
              <a:spcAft>
                <a:spcPts val="0"/>
              </a:spcAft>
              <a:defRPr/>
            </a:pPr>
            <a:r>
              <a:rPr sz="2400" b="1" i="0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Региональные</a:t>
            </a:r>
            <a:r>
              <a:rPr sz="2400" b="1" i="0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 </a:t>
            </a:r>
            <a:r>
              <a:rPr sz="2400" b="1" i="0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ресурсные</a:t>
            </a:r>
            <a:r>
              <a:rPr sz="2400" b="1" i="0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 </a:t>
            </a:r>
            <a:r>
              <a:rPr sz="2400" b="1" i="0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центры</a:t>
            </a:r>
            <a:endParaRPr sz="2400" b="1" i="0">
              <a:solidFill>
                <a:srgbClr val="134DA1"/>
              </a:solidFill>
              <a:latin typeface="Roboto slab"/>
              <a:ea typeface="Roboto slab"/>
              <a:cs typeface="Roboto slab"/>
            </a:endParaRPr>
          </a:p>
        </p:txBody>
      </p:sp>
      <p:sp>
        <p:nvSpPr>
          <p:cNvPr id="1575586027" name="TextBox 1575586026"/>
          <p:cNvSpPr txBox="1"/>
          <p:nvPr/>
        </p:nvSpPr>
        <p:spPr bwMode="auto">
          <a:xfrm>
            <a:off x="1093682" y="947523"/>
            <a:ext cx="6956636" cy="1624227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indent="449579" algn="just">
              <a:lnSpc>
                <a:spcPct val="100000"/>
              </a:lnSpc>
              <a:spcAft>
                <a:spcPts val="0"/>
              </a:spcAft>
              <a:defRPr/>
            </a:pPr>
            <a:r>
              <a:rPr lang="ru-RU" sz="1400" b="0" i="0" u="none" strike="noStrike" cap="none" spc="0">
                <a:solidFill>
                  <a:schemeClr val="tx1"/>
                </a:solidFill>
                <a:latin typeface="Montserrat"/>
                <a:ea typeface="Times New Roman"/>
                <a:cs typeface="Times New Roman"/>
              </a:rPr>
              <a:t>Автономное учреждение дополнительного профессионального образования автономного округа «Институт развития образования» (далее – АУ «Институт развития образования»)</a:t>
            </a:r>
            <a:endParaRPr lang="ru-RU" sz="1400" b="0" i="0" u="none" strike="noStrike" cap="none" spc="0">
              <a:solidFill>
                <a:schemeClr val="tx1"/>
              </a:solidFill>
              <a:latin typeface="Montserrat"/>
              <a:cs typeface="Times New Roman"/>
            </a:endParaRPr>
          </a:p>
          <a:p>
            <a:pPr indent="449579" algn="just">
              <a:lnSpc>
                <a:spcPct val="100000"/>
              </a:lnSpc>
              <a:spcAft>
                <a:spcPts val="0"/>
              </a:spcAft>
              <a:defRPr/>
            </a:pPr>
            <a:endParaRPr lang="ru-RU" sz="1400" b="0" i="0" u="none" strike="noStrike" cap="none" spc="0">
              <a:solidFill>
                <a:schemeClr val="tx1"/>
              </a:solidFill>
              <a:latin typeface="Montserrat"/>
              <a:cs typeface="Times New Roman"/>
            </a:endParaRPr>
          </a:p>
          <a:p>
            <a:pPr indent="449579" algn="just">
              <a:lnSpc>
                <a:spcPct val="100000"/>
              </a:lnSpc>
              <a:spcAft>
                <a:spcPts val="0"/>
              </a:spcAft>
              <a:defRPr/>
            </a:pPr>
            <a:r>
              <a:rPr lang="ru-RU" sz="1400" b="0" i="0" u="none" strike="noStrike" cap="none" spc="0">
                <a:solidFill>
                  <a:schemeClr val="tx1"/>
                </a:solidFill>
                <a:latin typeface="Montserrat"/>
                <a:ea typeface="Times New Roman"/>
                <a:cs typeface="Times New Roman"/>
              </a:rPr>
              <a:t>Б</a:t>
            </a:r>
            <a:r>
              <a:rPr lang="ru-RU" sz="1400" b="0" i="0" u="none" strike="noStrike" cap="none" spc="0">
                <a:solidFill>
                  <a:schemeClr val="tx1"/>
                </a:solidFill>
                <a:highlight>
                  <a:srgbClr val="FFFFFF"/>
                </a:highlight>
                <a:latin typeface="Montserrat"/>
                <a:ea typeface="Times New Roman"/>
                <a:cs typeface="Times New Roman"/>
              </a:rPr>
              <a:t>юджетное учреждени</a:t>
            </a:r>
            <a:r>
              <a:rPr lang="ru-RU" sz="1400" b="0" i="0" u="none" strike="noStrike" cap="none" spc="0">
                <a:solidFill>
                  <a:schemeClr val="tx1"/>
                </a:solidFill>
                <a:latin typeface="Montserrat"/>
                <a:ea typeface="Times New Roman"/>
                <a:cs typeface="Times New Roman"/>
              </a:rPr>
              <a:t>е</a:t>
            </a:r>
            <a:r>
              <a:rPr lang="ru-RU" sz="1400" b="0" i="0" u="none" strike="noStrike" cap="none" spc="0">
                <a:solidFill>
                  <a:schemeClr val="tx1"/>
                </a:solidFill>
                <a:latin typeface="Montserrat"/>
                <a:ea typeface="Arial"/>
                <a:cs typeface="Arial"/>
              </a:rPr>
              <a:t> </a:t>
            </a:r>
            <a:r>
              <a:rPr lang="ru-RU" sz="1400" b="0" i="0" u="none" strike="noStrike" cap="none" spc="0">
                <a:solidFill>
                  <a:schemeClr val="tx1"/>
                </a:solidFill>
                <a:latin typeface="Montserrat"/>
                <a:ea typeface="Times New Roman"/>
                <a:cs typeface="Times New Roman"/>
              </a:rPr>
              <a:t>высшего образования</a:t>
            </a:r>
            <a:r>
              <a:rPr lang="ru-RU" sz="1400" b="0" i="0" u="none" strike="noStrike" cap="none" spc="4">
                <a:solidFill>
                  <a:schemeClr val="tx1"/>
                </a:solidFill>
                <a:latin typeface="Montserrat"/>
                <a:ea typeface="Times New Roman"/>
                <a:cs typeface="Times New Roman"/>
              </a:rPr>
              <a:t> </a:t>
            </a:r>
            <a:r>
              <a:rPr lang="ru-RU" sz="1400" b="0" i="0" u="none" strike="noStrike" cap="none" spc="0">
                <a:solidFill>
                  <a:schemeClr val="tx1"/>
                </a:solidFill>
                <a:latin typeface="Montserrat"/>
                <a:ea typeface="Times New Roman"/>
                <a:cs typeface="Times New Roman"/>
              </a:rPr>
              <a:t>автономного округа </a:t>
            </a:r>
            <a:r>
              <a:rPr lang="ru-RU" sz="1400" b="0" i="0" u="none" strike="noStrike" cap="none" spc="0">
                <a:solidFill>
                  <a:schemeClr val="tx1"/>
                </a:solidFill>
                <a:highlight>
                  <a:srgbClr val="FFFFFF"/>
                </a:highlight>
                <a:latin typeface="Montserrat"/>
                <a:ea typeface="Times New Roman"/>
                <a:cs typeface="Times New Roman"/>
              </a:rPr>
              <a:t> «Сургутский государственный педагогический университет». </a:t>
            </a:r>
            <a:r>
              <a:rPr lang="ru-RU" sz="1400" b="0" i="0" u="none" strike="noStrike" cap="none" spc="0">
                <a:solidFill>
                  <a:schemeClr val="tx1"/>
                </a:solidFill>
                <a:latin typeface="Montserrat"/>
                <a:ea typeface="Times New Roman"/>
                <a:cs typeface="Times New Roman"/>
              </a:rPr>
              <a:t> </a:t>
            </a:r>
            <a:endParaRPr lang="ru-RU" sz="1400" b="0" i="0" u="none" strike="noStrike" cap="none" spc="0">
              <a:solidFill>
                <a:schemeClr val="tx1"/>
              </a:solidFill>
              <a:latin typeface="Montserrat"/>
              <a:cs typeface="Times New Roman"/>
            </a:endParaRPr>
          </a:p>
          <a:p>
            <a:pPr>
              <a:defRPr/>
            </a:pPr>
            <a:endParaRPr sz="1400" b="1">
              <a:latin typeface="Montserrat"/>
              <a:cs typeface="Century Gothic"/>
            </a:endParaRPr>
          </a:p>
        </p:txBody>
      </p:sp>
      <p:pic>
        <p:nvPicPr>
          <p:cNvPr id="355329368" name="Рисунок 355329367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3769638" y="3176559"/>
            <a:ext cx="1996195" cy="16803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23053755" name="Рисунок 2023053754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539552" y="2571750"/>
            <a:ext cx="2973130" cy="14450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51784071" name="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 flipH="0" flipV="0">
            <a:off x="5949848" y="2571750"/>
            <a:ext cx="2024529" cy="1518396"/>
          </a:xfrm>
          <a:prstGeom prst="flowChartAlternateProcess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17080543" name="Picture 2" descr="D:\Катя\Логотипы\Год семьи\Logotip\Логотип\god_semi_logo_inversiya.png"/>
          <p:cNvPicPr>
            <a:picLocks noChangeAspect="1" noChangeArrowheads="1"/>
          </p:cNvPicPr>
          <p:nvPr/>
        </p:nvPicPr>
        <p:blipFill>
          <a:blip r:embed="rId3"/>
          <a:srcRect l="25010" t="18629" r="26906" b="17396"/>
          <a:stretch/>
        </p:blipFill>
        <p:spPr bwMode="auto">
          <a:xfrm>
            <a:off x="7596335" y="242925"/>
            <a:ext cx="1283587" cy="960671"/>
          </a:xfrm>
          <a:prstGeom prst="rect">
            <a:avLst/>
          </a:prstGeom>
          <a:noFill/>
        </p:spPr>
      </p:pic>
      <p:pic>
        <p:nvPicPr>
          <p:cNvPr id="1460370080" name="Picture 3" descr="C:\Users\biktagirovaei\Desktop\Педагог года Югра 2024-14.png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7979999" y="108473"/>
            <a:ext cx="672822" cy="614788"/>
          </a:xfrm>
          <a:prstGeom prst="rect">
            <a:avLst/>
          </a:prstGeom>
          <a:noFill/>
        </p:spPr>
      </p:pic>
      <p:sp>
        <p:nvSpPr>
          <p:cNvPr id="1830408878" name="Заголовок 1"/>
          <p:cNvSpPr>
            <a:spLocks noGrp="1"/>
          </p:cNvSpPr>
          <p:nvPr>
            <p:ph type="title"/>
          </p:nvPr>
        </p:nvSpPr>
        <p:spPr bwMode="auto">
          <a:xfrm>
            <a:off x="7674617" y="723261"/>
            <a:ext cx="1283587" cy="154080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 fontScale="90000"/>
          </a:bodyPr>
          <a:lstStyle/>
          <a:p>
            <a:pPr>
              <a:defRPr/>
            </a:pPr>
            <a:r>
              <a:rPr lang="ru-RU" sz="300" b="1">
                <a:latin typeface="Century Gothic"/>
                <a:cs typeface="Century Gothic"/>
              </a:rPr>
              <a:t>Правительство Ханты-Мансийского </a:t>
            </a:r>
            <a:br>
              <a:rPr lang="ru-RU" sz="300" b="1">
                <a:latin typeface="Century Gothic"/>
                <a:cs typeface="Century Gothic"/>
              </a:rPr>
            </a:br>
            <a:r>
              <a:rPr lang="ru-RU" sz="300" b="1">
                <a:latin typeface="Century Gothic"/>
                <a:cs typeface="Century Gothic"/>
              </a:rPr>
              <a:t>автономного округа - Югры</a:t>
            </a:r>
            <a:endParaRPr sz="500" b="1">
              <a:latin typeface="Century Gothic"/>
              <a:cs typeface="Century Gothic"/>
            </a:endParaRPr>
          </a:p>
        </p:txBody>
      </p:sp>
      <p:sp>
        <p:nvSpPr>
          <p:cNvPr id="1821208616" name="TextBox 24"/>
          <p:cNvSpPr txBox="1"/>
          <p:nvPr/>
        </p:nvSpPr>
        <p:spPr bwMode="auto">
          <a:xfrm>
            <a:off x="1556173" y="14081"/>
            <a:ext cx="6345544" cy="1200329"/>
          </a:xfrm>
          <a:prstGeom prst="rect">
            <a:avLst/>
          </a:prstGeom>
          <a:noFill/>
          <a:ln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sz="24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Реестр</a:t>
            </a:r>
            <a:r>
              <a:rPr sz="24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 </a:t>
            </a:r>
            <a:r>
              <a:rPr sz="24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организаций</a:t>
            </a:r>
            <a:r>
              <a:rPr sz="24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, </a:t>
            </a:r>
            <a:r>
              <a:rPr sz="24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оказывающих</a:t>
            </a:r>
            <a:r>
              <a:rPr sz="24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 </a:t>
            </a:r>
            <a:r>
              <a:rPr sz="24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услуги</a:t>
            </a:r>
            <a:r>
              <a:rPr sz="24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 </a:t>
            </a:r>
            <a:r>
              <a:rPr sz="24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ранней</a:t>
            </a:r>
            <a:r>
              <a:rPr sz="24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 </a:t>
            </a:r>
            <a:r>
              <a:rPr sz="24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помощи</a:t>
            </a:r>
            <a:r>
              <a:rPr sz="24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 </a:t>
            </a:r>
            <a:r>
              <a:rPr sz="24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детям</a:t>
            </a:r>
            <a:r>
              <a:rPr sz="24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 и </a:t>
            </a:r>
            <a:r>
              <a:rPr sz="24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их</a:t>
            </a:r>
            <a:r>
              <a:rPr sz="24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 </a:t>
            </a:r>
            <a:r>
              <a:rPr sz="24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семьям</a:t>
            </a:r>
            <a:r>
              <a:rPr sz="24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 </a:t>
            </a:r>
            <a:endParaRPr/>
          </a:p>
        </p:txBody>
      </p:sp>
      <p:sp>
        <p:nvSpPr>
          <p:cNvPr id="115776951" name="Прямоугольник 10"/>
          <p:cNvSpPr/>
          <p:nvPr/>
        </p:nvSpPr>
        <p:spPr bwMode="auto">
          <a:xfrm flipH="0" flipV="0">
            <a:off x="2092242" y="1203595"/>
            <a:ext cx="9265322" cy="366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800" b="0" i="0" u="none" strike="noStrike" cap="none" spc="0">
                <a:solidFill>
                  <a:srgbClr val="134DA1"/>
                </a:solidFill>
                <a:latin typeface="Montserrat SemiBold"/>
                <a:ea typeface="Times New Roman"/>
                <a:cs typeface="Times New Roman"/>
              </a:rPr>
              <a:t>189 образовательных организаций</a:t>
            </a:r>
            <a:endParaRPr>
              <a:solidFill>
                <a:srgbClr val="134DA1"/>
              </a:solidFill>
              <a:latin typeface="Montserrat SemiBold"/>
            </a:endParaRPr>
          </a:p>
        </p:txBody>
      </p:sp>
      <p:sp>
        <p:nvSpPr>
          <p:cNvPr id="1029627829" name="TextBox 1029627828"/>
          <p:cNvSpPr txBox="1"/>
          <p:nvPr/>
        </p:nvSpPr>
        <p:spPr bwMode="auto">
          <a:xfrm>
            <a:off x="1044017" y="1929309"/>
            <a:ext cx="8133971" cy="373757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>
              <a:defRPr/>
            </a:pPr>
            <a:r>
              <a:rPr lang="ru-RU" sz="1800" b="0" i="0" u="none" strike="noStrike" cap="none" spc="0">
                <a:solidFill>
                  <a:srgbClr val="134DA1"/>
                </a:solidFill>
                <a:latin typeface="Montserrat SemiBold"/>
                <a:ea typeface="Times New Roman"/>
                <a:cs typeface="Times New Roman"/>
              </a:rPr>
              <a:t>8 организаций округа НКО </a:t>
            </a:r>
            <a:endParaRPr sz="1800" b="0">
              <a:solidFill>
                <a:srgbClr val="134DA1"/>
              </a:solidFill>
              <a:latin typeface="Montserrat SemiBold"/>
              <a:ea typeface="Times New Roman"/>
              <a:cs typeface="Times New Roman"/>
            </a:endParaRPr>
          </a:p>
        </p:txBody>
      </p:sp>
      <p:pic>
        <p:nvPicPr>
          <p:cNvPr id="1811061008" name="Рисунок 1811061007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 flipH="0" flipV="0">
            <a:off x="6340518" y="1153271"/>
            <a:ext cx="2446244" cy="16313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19513184" name="Рисунок 1319513183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644296" y="2593922"/>
            <a:ext cx="2010517" cy="19948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79904991" name="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 flipH="0" flipV="0">
            <a:off x="3459677" y="2593922"/>
            <a:ext cx="2659746" cy="1994809"/>
          </a:xfrm>
          <a:prstGeom prst="flowChartAlternateProcess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13542783" name="Picture 2" descr="D:\Катя\Логотипы\Год семьи\Logotip\Логотип\god_semi_logo_inversiya.png"/>
          <p:cNvPicPr>
            <a:picLocks noChangeAspect="1" noChangeArrowheads="1"/>
          </p:cNvPicPr>
          <p:nvPr/>
        </p:nvPicPr>
        <p:blipFill>
          <a:blip r:embed="rId3"/>
          <a:srcRect l="25010" t="18629" r="26906" b="17396"/>
          <a:stretch/>
        </p:blipFill>
        <p:spPr bwMode="auto">
          <a:xfrm>
            <a:off x="7596335" y="242925"/>
            <a:ext cx="1283587" cy="960671"/>
          </a:xfrm>
          <a:prstGeom prst="rect">
            <a:avLst/>
          </a:prstGeom>
          <a:noFill/>
        </p:spPr>
      </p:pic>
      <p:pic>
        <p:nvPicPr>
          <p:cNvPr id="1826391577" name="Picture 3" descr="C:\Users\biktagirovaei\Desktop\Педагог года Югра 2024-14.png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7979999" y="108473"/>
            <a:ext cx="672822" cy="614788"/>
          </a:xfrm>
          <a:prstGeom prst="rect">
            <a:avLst/>
          </a:prstGeom>
          <a:noFill/>
        </p:spPr>
      </p:pic>
      <p:sp>
        <p:nvSpPr>
          <p:cNvPr id="879162223" name="Заголовок 1"/>
          <p:cNvSpPr>
            <a:spLocks noGrp="1"/>
          </p:cNvSpPr>
          <p:nvPr>
            <p:ph type="title"/>
          </p:nvPr>
        </p:nvSpPr>
        <p:spPr bwMode="auto">
          <a:xfrm>
            <a:off x="7674617" y="723261"/>
            <a:ext cx="1283587" cy="154080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 fontScale="90000"/>
          </a:bodyPr>
          <a:lstStyle/>
          <a:p>
            <a:pPr>
              <a:defRPr/>
            </a:pPr>
            <a:r>
              <a:rPr lang="ru-RU" sz="300" b="1">
                <a:latin typeface="Century Gothic"/>
                <a:cs typeface="Century Gothic"/>
              </a:rPr>
              <a:t>Правительство Ханты-Мансийского </a:t>
            </a:r>
            <a:br>
              <a:rPr lang="ru-RU" sz="300" b="1">
                <a:latin typeface="Century Gothic"/>
                <a:cs typeface="Century Gothic"/>
              </a:rPr>
            </a:br>
            <a:r>
              <a:rPr lang="ru-RU" sz="300" b="1">
                <a:latin typeface="Century Gothic"/>
                <a:cs typeface="Century Gothic"/>
              </a:rPr>
              <a:t>автономного округа - Югры</a:t>
            </a:r>
            <a:endParaRPr sz="500" b="1">
              <a:latin typeface="Century Gothic"/>
              <a:cs typeface="Century Gothic"/>
            </a:endParaRPr>
          </a:p>
        </p:txBody>
      </p:sp>
      <p:sp>
        <p:nvSpPr>
          <p:cNvPr id="2088496998" name="TextBox 1171"/>
          <p:cNvSpPr txBox="1"/>
          <p:nvPr/>
        </p:nvSpPr>
        <p:spPr bwMode="auto">
          <a:xfrm>
            <a:off x="1221771" y="108473"/>
            <a:ext cx="6880214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sz="24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Профили</a:t>
            </a:r>
            <a:r>
              <a:rPr sz="24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 </a:t>
            </a:r>
            <a:r>
              <a:rPr sz="24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трудового</a:t>
            </a:r>
            <a:r>
              <a:rPr sz="24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 и </a:t>
            </a:r>
            <a:r>
              <a:rPr sz="24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профессионального</a:t>
            </a:r>
            <a:r>
              <a:rPr sz="24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 </a:t>
            </a:r>
            <a:r>
              <a:rPr sz="24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обучения</a:t>
            </a:r>
            <a:r>
              <a:rPr sz="24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 </a:t>
            </a:r>
            <a:endParaRPr/>
          </a:p>
        </p:txBody>
      </p:sp>
      <p:sp>
        <p:nvSpPr>
          <p:cNvPr id="425285755" name="TextBox 425285754"/>
          <p:cNvSpPr txBox="1"/>
          <p:nvPr/>
        </p:nvSpPr>
        <p:spPr bwMode="auto">
          <a:xfrm>
            <a:off x="586397" y="1956223"/>
            <a:ext cx="5209739" cy="234371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285750" indent="-285750">
              <a:buFont typeface="Wingdings"/>
              <a:buChar char="v"/>
              <a:defRPr/>
            </a:pPr>
            <a:r>
              <a:rPr lang="ru-RU" sz="1800" b="0" i="0" u="none" strike="noStrike" cap="none" spc="0">
                <a:solidFill>
                  <a:srgbClr val="134DA1"/>
                </a:solidFill>
                <a:latin typeface="Montserrat"/>
                <a:ea typeface="Times New Roman"/>
                <a:cs typeface="Times New Roman"/>
              </a:rPr>
              <a:t>«Рабочий зеленного хозяйства»</a:t>
            </a:r>
            <a:endParaRPr lang="ru-RU">
              <a:solidFill>
                <a:srgbClr val="134DA1"/>
              </a:solidFill>
              <a:latin typeface="Montserrat"/>
              <a:cs typeface="Times New Roman"/>
            </a:endParaRPr>
          </a:p>
          <a:p>
            <a:pPr marL="285750" indent="-285750">
              <a:buFont typeface="Wingdings"/>
              <a:buChar char="v"/>
              <a:defRPr/>
            </a:pPr>
            <a:r>
              <a:rPr lang="ru-RU" sz="1800" b="0" i="0" u="none" strike="noStrike" cap="none" spc="0">
                <a:solidFill>
                  <a:srgbClr val="134DA1"/>
                </a:solidFill>
                <a:latin typeface="Montserrat"/>
                <a:ea typeface="Times New Roman"/>
                <a:cs typeface="Times New Roman"/>
              </a:rPr>
              <a:t>«Плотник»</a:t>
            </a:r>
            <a:endParaRPr lang="ru-RU">
              <a:solidFill>
                <a:srgbClr val="134DA1"/>
              </a:solidFill>
              <a:latin typeface="Montserrat"/>
              <a:cs typeface="Times New Roman"/>
            </a:endParaRPr>
          </a:p>
          <a:p>
            <a:pPr marL="285750" indent="-285750">
              <a:buFont typeface="Wingdings"/>
              <a:buChar char="v"/>
              <a:defRPr/>
            </a:pPr>
            <a:r>
              <a:rPr lang="ru-RU" sz="1800" b="0" i="0" u="none" strike="noStrike" cap="none" spc="0">
                <a:solidFill>
                  <a:srgbClr val="134DA1"/>
                </a:solidFill>
                <a:latin typeface="Montserrat"/>
                <a:ea typeface="Times New Roman"/>
                <a:cs typeface="Times New Roman"/>
              </a:rPr>
              <a:t>«Кухонный рабочий»</a:t>
            </a:r>
            <a:endParaRPr lang="ru-RU">
              <a:solidFill>
                <a:srgbClr val="134DA1"/>
              </a:solidFill>
              <a:latin typeface="Montserrat"/>
              <a:cs typeface="Times New Roman"/>
            </a:endParaRPr>
          </a:p>
          <a:p>
            <a:pPr marL="285750" indent="-285750">
              <a:buFont typeface="Wingdings"/>
              <a:buChar char="v"/>
              <a:defRPr/>
            </a:pPr>
            <a:r>
              <a:rPr lang="ru-RU" sz="1800" b="0" i="0" u="none" strike="noStrike" cap="none" spc="0">
                <a:solidFill>
                  <a:srgbClr val="134DA1"/>
                </a:solidFill>
                <a:latin typeface="Montserrat"/>
                <a:ea typeface="Times New Roman"/>
                <a:cs typeface="Times New Roman"/>
              </a:rPr>
              <a:t>«Швея»</a:t>
            </a:r>
            <a:endParaRPr lang="ru-RU">
              <a:solidFill>
                <a:srgbClr val="134DA1"/>
              </a:solidFill>
              <a:latin typeface="Montserrat"/>
              <a:cs typeface="Times New Roman"/>
            </a:endParaRPr>
          </a:p>
          <a:p>
            <a:pPr marL="285750" indent="-285750">
              <a:buFont typeface="Wingdings"/>
              <a:buChar char="v"/>
              <a:defRPr/>
            </a:pPr>
            <a:r>
              <a:rPr lang="ru-RU" sz="1800" b="0" i="0" u="none" strike="noStrike" cap="none" spc="0">
                <a:solidFill>
                  <a:srgbClr val="134DA1"/>
                </a:solidFill>
                <a:latin typeface="Montserrat"/>
                <a:ea typeface="Times New Roman"/>
                <a:cs typeface="Times New Roman"/>
              </a:rPr>
              <a:t>«Столяр-строитель»</a:t>
            </a:r>
            <a:endParaRPr lang="ru-RU">
              <a:solidFill>
                <a:srgbClr val="134DA1"/>
              </a:solidFill>
              <a:latin typeface="Montserrat"/>
              <a:cs typeface="Times New Roman"/>
            </a:endParaRPr>
          </a:p>
          <a:p>
            <a:pPr marL="285750" indent="-285750">
              <a:buFont typeface="Wingdings"/>
              <a:buChar char="v"/>
              <a:defRPr/>
            </a:pPr>
            <a:r>
              <a:rPr lang="ru-RU" sz="1800" b="0" i="0" u="none" strike="noStrike" cap="none" spc="0">
                <a:solidFill>
                  <a:srgbClr val="134DA1"/>
                </a:solidFill>
                <a:latin typeface="Montserrat"/>
                <a:ea typeface="Times New Roman"/>
                <a:cs typeface="Times New Roman"/>
              </a:rPr>
              <a:t>«Рабочий по обслуживанию и ремонту здания»</a:t>
            </a:r>
            <a:endParaRPr lang="ru-RU">
              <a:solidFill>
                <a:srgbClr val="134DA1"/>
              </a:solidFill>
              <a:latin typeface="Montserrat"/>
              <a:cs typeface="Times New Roman"/>
            </a:endParaRPr>
          </a:p>
          <a:p>
            <a:pPr marL="285750" indent="-285750">
              <a:buFont typeface="Wingdings"/>
              <a:buChar char="v"/>
              <a:defRPr/>
            </a:pPr>
            <a:r>
              <a:rPr lang="ru-RU" sz="1800" b="0" i="0" u="none" strike="noStrike" cap="none" spc="0">
                <a:solidFill>
                  <a:srgbClr val="134DA1"/>
                </a:solidFill>
                <a:latin typeface="Montserrat"/>
                <a:ea typeface="Times New Roman"/>
                <a:cs typeface="Times New Roman"/>
              </a:rPr>
              <a:t>«Младший обслуживающий персонал»</a:t>
            </a:r>
            <a:endParaRPr>
              <a:solidFill>
                <a:srgbClr val="134DA1"/>
              </a:solidFill>
              <a:latin typeface="Montserrat"/>
            </a:endParaRPr>
          </a:p>
        </p:txBody>
      </p:sp>
      <p:pic>
        <p:nvPicPr>
          <p:cNvPr id="3" name="Рисунок 2" descr="Изображение выглядит как человек, одежда, в помещении, стена&#10;&#10;Содержимое, созданное искусственным интеллектом, может быть неверным.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 flipH="0" flipV="0">
            <a:off x="5645441" y="960277"/>
            <a:ext cx="1707041" cy="128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rcRect l="9635" t="0" r="9635" b="0"/>
          <a:stretch/>
        </p:blipFill>
        <p:spPr bwMode="auto">
          <a:xfrm flipH="0" flipV="0">
            <a:off x="7237828" y="1834963"/>
            <a:ext cx="1724551" cy="12934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rcRect l="10521" t="0" r="10521" b="0"/>
          <a:stretch/>
        </p:blipFill>
        <p:spPr bwMode="auto">
          <a:xfrm flipH="0" flipV="0">
            <a:off x="5369963" y="2453015"/>
            <a:ext cx="1982518" cy="14868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 flipH="0" flipV="0">
            <a:off x="6970051" y="3553824"/>
            <a:ext cx="1730858" cy="12981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2528101" name="Picture 2" descr="D:\Катя\Логотипы\Год семьи\Logotip\Логотип\god_semi_logo_inversiya.png"/>
          <p:cNvPicPr>
            <a:picLocks noChangeAspect="1" noChangeArrowheads="1"/>
          </p:cNvPicPr>
          <p:nvPr/>
        </p:nvPicPr>
        <p:blipFill>
          <a:blip r:embed="rId3"/>
          <a:srcRect l="25010" t="18629" r="26906" b="17396"/>
          <a:stretch/>
        </p:blipFill>
        <p:spPr bwMode="auto">
          <a:xfrm>
            <a:off x="7596335" y="242925"/>
            <a:ext cx="1283587" cy="960671"/>
          </a:xfrm>
          <a:prstGeom prst="rect">
            <a:avLst/>
          </a:prstGeom>
          <a:noFill/>
        </p:spPr>
      </p:pic>
      <p:pic>
        <p:nvPicPr>
          <p:cNvPr id="847108314" name="Picture 3" descr="C:\Users\biktagirovaei\Desktop\Педагог года Югра 2024-14.png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7979999" y="108473"/>
            <a:ext cx="672822" cy="614788"/>
          </a:xfrm>
          <a:prstGeom prst="rect">
            <a:avLst/>
          </a:prstGeom>
          <a:noFill/>
        </p:spPr>
      </p:pic>
      <p:sp>
        <p:nvSpPr>
          <p:cNvPr id="776208218" name="Заголовок 1"/>
          <p:cNvSpPr>
            <a:spLocks noGrp="1"/>
          </p:cNvSpPr>
          <p:nvPr>
            <p:ph type="title"/>
          </p:nvPr>
        </p:nvSpPr>
        <p:spPr bwMode="auto">
          <a:xfrm>
            <a:off x="7674617" y="723261"/>
            <a:ext cx="1283587" cy="154080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 fontScale="90000"/>
          </a:bodyPr>
          <a:lstStyle/>
          <a:p>
            <a:pPr>
              <a:defRPr/>
            </a:pPr>
            <a:r>
              <a:rPr lang="ru-RU" sz="300" b="1">
                <a:latin typeface="Century Gothic"/>
                <a:cs typeface="Century Gothic"/>
              </a:rPr>
              <a:t>Правительство Ханты-Мансийского </a:t>
            </a:r>
            <a:br>
              <a:rPr lang="ru-RU" sz="300" b="1">
                <a:latin typeface="Century Gothic"/>
                <a:cs typeface="Century Gothic"/>
              </a:rPr>
            </a:br>
            <a:r>
              <a:rPr lang="ru-RU" sz="300" b="1">
                <a:latin typeface="Century Gothic"/>
                <a:cs typeface="Century Gothic"/>
              </a:rPr>
              <a:t>автономного округа - Югры</a:t>
            </a:r>
            <a:endParaRPr sz="500" b="1">
              <a:latin typeface="Century Gothic"/>
              <a:cs typeface="Century Gothic"/>
            </a:endParaRPr>
          </a:p>
        </p:txBody>
      </p:sp>
      <p:sp>
        <p:nvSpPr>
          <p:cNvPr id="655413775" name="TextBox 655413774"/>
          <p:cNvSpPr txBox="1"/>
          <p:nvPr/>
        </p:nvSpPr>
        <p:spPr bwMode="auto">
          <a:xfrm>
            <a:off x="1259632" y="933953"/>
            <a:ext cx="6624735" cy="2718436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285750" marR="0" indent="-285750" algn="l">
              <a:lnSpc>
                <a:spcPct val="100000"/>
              </a:lnSpc>
              <a:spcAft>
                <a:spcPts val="0"/>
              </a:spcAft>
              <a:buFont typeface="Wingdings"/>
              <a:buChar char="v"/>
              <a:defRPr/>
            </a:pPr>
            <a:r>
              <a:rPr lang="ru-RU" sz="1400">
                <a:solidFill>
                  <a:srgbClr val="134DA1"/>
                </a:solidFill>
                <a:latin typeface="Montserrat"/>
                <a:cs typeface="Times New Roman"/>
              </a:rPr>
              <a:t>О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рганизуются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 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мастер-классы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, 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профессиональные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 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пробы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, 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экскурсии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 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на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 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предприятия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, 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практические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 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семинары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, 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стажировки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, 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встречи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 с 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представителями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 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работодателей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;</a:t>
            </a:r>
            <a:endParaRPr lang="ru-RU" sz="1400">
              <a:solidFill>
                <a:srgbClr val="134DA1"/>
              </a:solidFill>
              <a:latin typeface="Montserrat"/>
              <a:cs typeface="Times New Roman"/>
            </a:endParaRPr>
          </a:p>
          <a:p>
            <a:pPr marL="285750" marR="0" indent="-285750" algn="l">
              <a:lnSpc>
                <a:spcPct val="100000"/>
              </a:lnSpc>
              <a:spcAft>
                <a:spcPts val="0"/>
              </a:spcAft>
              <a:buFont typeface="Wingdings"/>
              <a:buChar char="v"/>
              <a:defRPr/>
            </a:pPr>
            <a:r>
              <a:rPr lang="ru-RU" sz="1400">
                <a:solidFill>
                  <a:srgbClr val="134DA1"/>
                </a:solidFill>
                <a:latin typeface="Montserrat"/>
                <a:cs typeface="Times New Roman"/>
              </a:rPr>
              <a:t>О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беспечивается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 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участие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 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студентов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/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обучающихся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 в «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ярмарках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 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вакансий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», 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организуемых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 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центрами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 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занятости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 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населения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;</a:t>
            </a:r>
            <a:endParaRPr lang="ru-RU" sz="1400">
              <a:solidFill>
                <a:srgbClr val="134DA1"/>
              </a:solidFill>
              <a:latin typeface="Montserrat"/>
              <a:cs typeface="Times New Roman"/>
            </a:endParaRPr>
          </a:p>
          <a:p>
            <a:pPr marL="285750" marR="0" indent="-285750" algn="l">
              <a:lnSpc>
                <a:spcPct val="100000"/>
              </a:lnSpc>
              <a:spcAft>
                <a:spcPts val="0"/>
              </a:spcAft>
              <a:buFont typeface="Wingdings"/>
              <a:buChar char="v"/>
              <a:defRPr/>
            </a:pPr>
            <a:r>
              <a:rPr lang="ru-RU" sz="1400">
                <a:solidFill>
                  <a:srgbClr val="134DA1"/>
                </a:solidFill>
                <a:latin typeface="Montserrat"/>
                <a:cs typeface="Times New Roman"/>
              </a:rPr>
              <a:t>П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роводятся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 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консультации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 с 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обучающимися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, 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их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 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родителями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 </a:t>
            </a:r>
            <a:br>
              <a:rPr sz="1400">
                <a:solidFill>
                  <a:srgbClr val="134DA1"/>
                </a:solidFill>
                <a:latin typeface="Montserrat"/>
                <a:cs typeface="Times New Roman"/>
              </a:rPr>
            </a:b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по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 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вопросу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 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трудоустройства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;</a:t>
            </a:r>
            <a:endParaRPr lang="ru-RU" sz="1400">
              <a:solidFill>
                <a:srgbClr val="134DA1"/>
              </a:solidFill>
              <a:latin typeface="Montserrat"/>
              <a:cs typeface="Times New Roman"/>
            </a:endParaRPr>
          </a:p>
          <a:p>
            <a:pPr marL="285750" marR="0" indent="-285750" algn="l">
              <a:lnSpc>
                <a:spcPct val="100000"/>
              </a:lnSpc>
              <a:spcAft>
                <a:spcPts val="0"/>
              </a:spcAft>
              <a:buFont typeface="Wingdings"/>
              <a:buChar char="v"/>
              <a:defRPr/>
            </a:pPr>
            <a:r>
              <a:rPr lang="ru-RU" sz="1400">
                <a:solidFill>
                  <a:srgbClr val="134DA1"/>
                </a:solidFill>
                <a:latin typeface="Montserrat"/>
                <a:cs typeface="Times New Roman"/>
              </a:rPr>
              <a:t>П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роводятся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 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анкетирования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, 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тестирования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 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студентов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;</a:t>
            </a:r>
            <a:endParaRPr lang="ru-RU" sz="1400">
              <a:solidFill>
                <a:srgbClr val="134DA1"/>
              </a:solidFill>
              <a:latin typeface="Montserrat"/>
              <a:cs typeface="Times New Roman"/>
            </a:endParaRPr>
          </a:p>
          <a:p>
            <a:pPr marL="285750" marR="0" indent="-285750" algn="l">
              <a:lnSpc>
                <a:spcPct val="100000"/>
              </a:lnSpc>
              <a:spcAft>
                <a:spcPts val="0"/>
              </a:spcAft>
              <a:buFont typeface="Wingdings"/>
              <a:buChar char="v"/>
              <a:defRPr/>
            </a:pPr>
            <a:r>
              <a:rPr lang="ru-RU" sz="1400">
                <a:solidFill>
                  <a:srgbClr val="134DA1"/>
                </a:solidFill>
                <a:latin typeface="Montserrat"/>
                <a:cs typeface="Times New Roman"/>
              </a:rPr>
              <a:t>О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существляется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 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помощь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 в 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составлении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 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резюме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, </a:t>
            </a:r>
            <a:r>
              <a:rPr sz="1400">
                <a:solidFill>
                  <a:srgbClr val="134DA1"/>
                </a:solidFill>
                <a:latin typeface="Montserrat"/>
                <a:ea typeface="Times New Roman"/>
                <a:cs typeface="Times New Roman"/>
              </a:rPr>
              <a:t>портфолио</a:t>
            </a:r>
            <a:br>
              <a:rPr sz="1400">
                <a:solidFill>
                  <a:srgbClr val="134DA1"/>
                </a:solidFill>
                <a:latin typeface="Montserrat"/>
                <a:cs typeface="Times New Roman"/>
              </a:rPr>
            </a:b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и 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подготовке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 к 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собеседованию</a:t>
            </a:r>
            <a:r>
              <a:rPr sz="1400">
                <a:solidFill>
                  <a:srgbClr val="134DA1"/>
                </a:solidFill>
                <a:latin typeface="Montserrat"/>
                <a:cs typeface="Times New Roman"/>
              </a:rPr>
              <a:t>;</a:t>
            </a:r>
            <a:endParaRPr lang="ru-RU" sz="1400">
              <a:solidFill>
                <a:srgbClr val="134DA1"/>
              </a:solidFill>
              <a:latin typeface="Montserrat"/>
              <a:cs typeface="Times New Roman"/>
            </a:endParaRPr>
          </a:p>
          <a:p>
            <a:pPr marL="285750" marR="0" indent="-285750" algn="l">
              <a:lnSpc>
                <a:spcPct val="100000"/>
              </a:lnSpc>
              <a:spcAft>
                <a:spcPts val="0"/>
              </a:spcAft>
              <a:buFont typeface="Wingdings"/>
              <a:buChar char="v"/>
              <a:defRPr/>
            </a:pPr>
            <a:r>
              <a:rPr lang="ru-RU" sz="1400">
                <a:solidFill>
                  <a:srgbClr val="134DA1"/>
                </a:solidFill>
                <a:highlight>
                  <a:srgbClr val="FFFFFF"/>
                </a:highlight>
                <a:latin typeface="Montserrat"/>
                <a:cs typeface="Times New Roman"/>
              </a:rPr>
              <a:t>П</a:t>
            </a:r>
            <a:r>
              <a:rPr sz="1400">
                <a:solidFill>
                  <a:srgbClr val="134DA1"/>
                </a:solidFill>
                <a:highlight>
                  <a:srgbClr val="FFFFFF"/>
                </a:highlight>
                <a:latin typeface="Montserrat"/>
                <a:cs typeface="Times New Roman"/>
              </a:rPr>
              <a:t>роводится</a:t>
            </a:r>
            <a:r>
              <a:rPr sz="1400">
                <a:solidFill>
                  <a:srgbClr val="134DA1"/>
                </a:solidFill>
                <a:highlight>
                  <a:srgbClr val="FFFFFF"/>
                </a:highlight>
                <a:latin typeface="Montserrat"/>
                <a:cs typeface="Times New Roman"/>
              </a:rPr>
              <a:t> </a:t>
            </a:r>
            <a:r>
              <a:rPr sz="1400">
                <a:solidFill>
                  <a:srgbClr val="134DA1"/>
                </a:solidFill>
                <a:highlight>
                  <a:srgbClr val="FFFFFF"/>
                </a:highlight>
                <a:latin typeface="Montserrat"/>
                <a:cs typeface="Times New Roman"/>
              </a:rPr>
              <a:t>мониторинг</a:t>
            </a:r>
            <a:r>
              <a:rPr sz="1400">
                <a:solidFill>
                  <a:srgbClr val="134DA1"/>
                </a:solidFill>
                <a:highlight>
                  <a:srgbClr val="FFFFFF"/>
                </a:highlight>
                <a:latin typeface="Montserrat"/>
                <a:cs typeface="Times New Roman"/>
              </a:rPr>
              <a:t> </a:t>
            </a:r>
            <a:r>
              <a:rPr sz="1400">
                <a:solidFill>
                  <a:srgbClr val="134DA1"/>
                </a:solidFill>
                <a:highlight>
                  <a:srgbClr val="FFFFFF"/>
                </a:highlight>
                <a:latin typeface="Montserrat"/>
                <a:cs typeface="Times New Roman"/>
              </a:rPr>
              <a:t>трудоустройства</a:t>
            </a:r>
            <a:r>
              <a:rPr sz="1400">
                <a:solidFill>
                  <a:srgbClr val="134DA1"/>
                </a:solidFill>
                <a:highlight>
                  <a:srgbClr val="FFFFFF"/>
                </a:highlight>
                <a:latin typeface="Montserrat"/>
                <a:cs typeface="Times New Roman"/>
              </a:rPr>
              <a:t> </a:t>
            </a:r>
            <a:r>
              <a:rPr sz="1400">
                <a:solidFill>
                  <a:srgbClr val="134DA1"/>
                </a:solidFill>
                <a:highlight>
                  <a:srgbClr val="FFFFFF"/>
                </a:highlight>
                <a:latin typeface="Montserrat"/>
                <a:cs typeface="Times New Roman"/>
              </a:rPr>
              <a:t>выпускников</a:t>
            </a:r>
            <a:r>
              <a:rPr sz="1400">
                <a:solidFill>
                  <a:srgbClr val="134DA1"/>
                </a:solidFill>
                <a:highlight>
                  <a:srgbClr val="FFFFFF"/>
                </a:highlight>
                <a:latin typeface="Montserrat"/>
                <a:cs typeface="Times New Roman"/>
              </a:rPr>
              <a:t> </a:t>
            </a:r>
            <a:br>
              <a:rPr sz="1400">
                <a:solidFill>
                  <a:srgbClr val="134DA1"/>
                </a:solidFill>
                <a:highlight>
                  <a:srgbClr val="FFFFFF"/>
                </a:highlight>
                <a:latin typeface="Montserrat"/>
                <a:cs typeface="Times New Roman"/>
              </a:rPr>
            </a:br>
            <a:r>
              <a:rPr sz="1400">
                <a:solidFill>
                  <a:srgbClr val="134DA1"/>
                </a:solidFill>
                <a:highlight>
                  <a:srgbClr val="FFFFFF"/>
                </a:highlight>
                <a:latin typeface="Montserrat"/>
                <a:cs typeface="Times New Roman"/>
              </a:rPr>
              <a:t>и </a:t>
            </a:r>
            <a:r>
              <a:rPr sz="1400">
                <a:solidFill>
                  <a:srgbClr val="134DA1"/>
                </a:solidFill>
                <a:highlight>
                  <a:srgbClr val="FFFFFF"/>
                </a:highlight>
                <a:latin typeface="Montserrat"/>
                <a:cs typeface="Times New Roman"/>
              </a:rPr>
              <a:t>профессиональных</a:t>
            </a:r>
            <a:r>
              <a:rPr sz="1400">
                <a:solidFill>
                  <a:srgbClr val="134DA1"/>
                </a:solidFill>
                <a:highlight>
                  <a:srgbClr val="FFFFFF"/>
                </a:highlight>
                <a:latin typeface="Montserrat"/>
                <a:cs typeface="Times New Roman"/>
              </a:rPr>
              <a:t> </a:t>
            </a:r>
            <a:r>
              <a:rPr sz="1400">
                <a:solidFill>
                  <a:srgbClr val="134DA1"/>
                </a:solidFill>
                <a:highlight>
                  <a:srgbClr val="FFFFFF"/>
                </a:highlight>
                <a:latin typeface="Montserrat"/>
                <a:cs typeface="Times New Roman"/>
              </a:rPr>
              <a:t>планов</a:t>
            </a:r>
            <a:r>
              <a:rPr sz="1400">
                <a:solidFill>
                  <a:srgbClr val="134DA1"/>
                </a:solidFill>
                <a:highlight>
                  <a:srgbClr val="FFFFFF"/>
                </a:highlight>
                <a:latin typeface="Montserrat"/>
                <a:cs typeface="Times New Roman"/>
              </a:rPr>
              <a:t> </a:t>
            </a:r>
            <a:r>
              <a:rPr sz="1400">
                <a:solidFill>
                  <a:srgbClr val="134DA1"/>
                </a:solidFill>
                <a:highlight>
                  <a:srgbClr val="FFFFFF"/>
                </a:highlight>
                <a:latin typeface="Montserrat"/>
                <a:cs typeface="Times New Roman"/>
              </a:rPr>
              <a:t>обучающихся</a:t>
            </a:r>
            <a:r>
              <a:rPr sz="1400">
                <a:solidFill>
                  <a:srgbClr val="134DA1"/>
                </a:solidFill>
                <a:highlight>
                  <a:srgbClr val="FFFFFF"/>
                </a:highlight>
                <a:latin typeface="Montserrat"/>
                <a:cs typeface="Times New Roman"/>
              </a:rPr>
              <a:t> </a:t>
            </a:r>
            <a:r>
              <a:rPr sz="1400">
                <a:solidFill>
                  <a:srgbClr val="134DA1"/>
                </a:solidFill>
                <a:highlight>
                  <a:srgbClr val="FFFFFF"/>
                </a:highlight>
                <a:latin typeface="Montserrat"/>
                <a:cs typeface="Times New Roman"/>
              </a:rPr>
              <a:t>выпускных</a:t>
            </a:r>
            <a:r>
              <a:rPr sz="1400">
                <a:solidFill>
                  <a:srgbClr val="134DA1"/>
                </a:solidFill>
                <a:highlight>
                  <a:srgbClr val="FFFFFF"/>
                </a:highlight>
                <a:latin typeface="Montserrat"/>
                <a:cs typeface="Times New Roman"/>
              </a:rPr>
              <a:t> </a:t>
            </a:r>
            <a:r>
              <a:rPr sz="1400">
                <a:solidFill>
                  <a:srgbClr val="134DA1"/>
                </a:solidFill>
                <a:highlight>
                  <a:srgbClr val="FFFFFF"/>
                </a:highlight>
                <a:latin typeface="Montserrat"/>
                <a:cs typeface="Times New Roman"/>
              </a:rPr>
              <a:t>курсов</a:t>
            </a:r>
            <a:r>
              <a:rPr sz="1400">
                <a:solidFill>
                  <a:srgbClr val="134DA1"/>
                </a:solidFill>
                <a:highlight>
                  <a:srgbClr val="FFFFFF"/>
                </a:highlight>
                <a:latin typeface="Montserrat"/>
                <a:cs typeface="Times New Roman"/>
              </a:rPr>
              <a:t>.</a:t>
            </a:r>
            <a:endParaRPr/>
          </a:p>
        </p:txBody>
      </p:sp>
      <p:sp>
        <p:nvSpPr>
          <p:cNvPr id="2" name="TextBox 1171"/>
          <p:cNvSpPr txBox="1"/>
          <p:nvPr/>
        </p:nvSpPr>
        <p:spPr bwMode="auto">
          <a:xfrm>
            <a:off x="1131893" y="183972"/>
            <a:ext cx="688021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Центры карьеры</a:t>
            </a:r>
            <a:endParaRPr sz="2400" b="1">
              <a:solidFill>
                <a:srgbClr val="134DA1"/>
              </a:solidFill>
              <a:latin typeface="Roboto slab"/>
              <a:ea typeface="Roboto slab"/>
              <a:cs typeface="Roboto slab"/>
            </a:endParaRPr>
          </a:p>
        </p:txBody>
      </p:sp>
      <p:pic>
        <p:nvPicPr>
          <p:cNvPr id="1551436803" name="Рисунок 4"/>
          <p:cNvPicPr>
            <a:picLocks noChangeAspect="1"/>
          </p:cNvPicPr>
          <p:nvPr/>
        </p:nvPicPr>
        <p:blipFill>
          <a:blip r:embed="rId5"/>
          <a:srcRect l="5573" t="0" r="5572" b="0"/>
          <a:stretch/>
        </p:blipFill>
        <p:spPr bwMode="auto">
          <a:xfrm>
            <a:off x="6913570" y="1771928"/>
            <a:ext cx="2132856" cy="15996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33819199" name="Рисунок 2" descr="Изображение выглядит как человек, кухонный прибор, в помещении, Бытовая техника&#10;&#10;Содержимое, созданное искусственным интеллектом, может быть неверным.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 flipH="0" flipV="0">
            <a:off x="4215466" y="3652389"/>
            <a:ext cx="1758026" cy="1318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09381526" name="Рисунок 3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 flipH="0" flipV="0">
            <a:off x="1448264" y="3634269"/>
            <a:ext cx="1758026" cy="1318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43111172" name="Picture 2" descr="D:\Катя\Логотипы\Год семьи\Logotip\Логотип\god_semi_logo_inversiya.png"/>
          <p:cNvPicPr>
            <a:picLocks noChangeAspect="1" noChangeArrowheads="1"/>
          </p:cNvPicPr>
          <p:nvPr/>
        </p:nvPicPr>
        <p:blipFill>
          <a:blip r:embed="rId3"/>
          <a:srcRect l="25010" t="18629" r="26906" b="17396"/>
          <a:stretch/>
        </p:blipFill>
        <p:spPr bwMode="auto">
          <a:xfrm>
            <a:off x="7596334" y="242924"/>
            <a:ext cx="1283586" cy="960670"/>
          </a:xfrm>
          <a:prstGeom prst="rect">
            <a:avLst/>
          </a:prstGeom>
          <a:noFill/>
        </p:spPr>
      </p:pic>
      <p:pic>
        <p:nvPicPr>
          <p:cNvPr id="1809597136" name="Picture 3" descr="C:\Users\biktagirovaei\Desktop\Педагог года Югра 2024-14.png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7979998" y="108472"/>
            <a:ext cx="672822" cy="614787"/>
          </a:xfrm>
          <a:prstGeom prst="rect">
            <a:avLst/>
          </a:prstGeom>
          <a:noFill/>
        </p:spPr>
      </p:pic>
      <p:sp>
        <p:nvSpPr>
          <p:cNvPr id="256660852" name="Заголовок 1"/>
          <p:cNvSpPr>
            <a:spLocks noGrp="1"/>
          </p:cNvSpPr>
          <p:nvPr>
            <p:ph type="title"/>
          </p:nvPr>
        </p:nvSpPr>
        <p:spPr bwMode="auto">
          <a:xfrm>
            <a:off x="7674616" y="723260"/>
            <a:ext cx="1283586" cy="154080"/>
          </a:xfrm>
        </p:spPr>
        <p:txBody>
          <a:bodyPr vertOverflow="overflow" horzOverflow="overflow" vert="horz" wrap="square" lIns="91440" tIns="45720" rIns="91440" bIns="45720" numCol="1" spcCol="0" rtlCol="0" fromWordArt="0" anchor="ctr" anchorCtr="0" forceAA="0" compatLnSpc="0">
            <a:normAutofit fontScale="90000"/>
          </a:bodyPr>
          <a:lstStyle/>
          <a:p>
            <a:pPr>
              <a:defRPr/>
            </a:pPr>
            <a:r>
              <a:rPr lang="ru-RU" sz="300" b="1">
                <a:latin typeface="Century Gothic"/>
                <a:cs typeface="Century Gothic"/>
              </a:rPr>
              <a:t>Правительство Ханты-Мансийского </a:t>
            </a:r>
            <a:br>
              <a:rPr lang="ru-RU" sz="300" b="1">
                <a:latin typeface="Century Gothic"/>
                <a:cs typeface="Century Gothic"/>
              </a:rPr>
            </a:br>
            <a:r>
              <a:rPr lang="ru-RU" sz="300" b="1">
                <a:latin typeface="Century Gothic"/>
                <a:cs typeface="Century Gothic"/>
              </a:rPr>
              <a:t>автономного округа - Югры</a:t>
            </a:r>
            <a:endParaRPr sz="500" b="1">
              <a:latin typeface="Century Gothic"/>
              <a:cs typeface="Century Gothic"/>
            </a:endParaRPr>
          </a:p>
        </p:txBody>
      </p:sp>
      <p:sp>
        <p:nvSpPr>
          <p:cNvPr id="265141328" name="TextBox 265141327"/>
          <p:cNvSpPr txBox="1"/>
          <p:nvPr/>
        </p:nvSpPr>
        <p:spPr bwMode="auto">
          <a:xfrm>
            <a:off x="1218089" y="0"/>
            <a:ext cx="6707822" cy="1851212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marL="0" marR="0" indent="450214" algn="ctr">
              <a:lnSpc>
                <a:spcPct val="100000"/>
              </a:lnSpc>
              <a:spcAft>
                <a:spcPts val="0"/>
              </a:spcAft>
              <a:defRPr/>
            </a:pPr>
            <a:r>
              <a:rPr sz="2000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Региональный</a:t>
            </a:r>
            <a:r>
              <a:rPr sz="2000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 </a:t>
            </a:r>
            <a:r>
              <a:rPr sz="2000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чемпионат</a:t>
            </a:r>
            <a:r>
              <a:rPr sz="2000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 </a:t>
            </a:r>
            <a:r>
              <a:rPr sz="2000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по</a:t>
            </a:r>
            <a:r>
              <a:rPr sz="2000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 </a:t>
            </a:r>
            <a:r>
              <a:rPr sz="2000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профессиональному</a:t>
            </a:r>
            <a:r>
              <a:rPr sz="2000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 </a:t>
            </a:r>
            <a:r>
              <a:rPr sz="2000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мастерству</a:t>
            </a:r>
            <a:r>
              <a:rPr sz="2000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 </a:t>
            </a:r>
            <a:r>
              <a:rPr sz="2000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среди</a:t>
            </a:r>
            <a:r>
              <a:rPr sz="2000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 </a:t>
            </a:r>
            <a:r>
              <a:rPr sz="2000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инвалидов</a:t>
            </a:r>
            <a:r>
              <a:rPr sz="2000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 и </a:t>
            </a:r>
            <a:r>
              <a:rPr sz="2000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лиц</a:t>
            </a:r>
            <a:r>
              <a:rPr sz="2000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 с </a:t>
            </a:r>
            <a:r>
              <a:rPr sz="2000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ограниченными</a:t>
            </a:r>
            <a:r>
              <a:rPr sz="2000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 </a:t>
            </a:r>
            <a:r>
              <a:rPr sz="2000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возможностями</a:t>
            </a:r>
            <a:r>
              <a:rPr sz="2000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 </a:t>
            </a:r>
            <a:r>
              <a:rPr sz="2000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здоровья</a:t>
            </a:r>
            <a:endParaRPr lang="ru-RU" sz="2000">
              <a:solidFill>
                <a:srgbClr val="134DA1"/>
              </a:solidFill>
              <a:latin typeface="Roboto slab"/>
              <a:ea typeface="Roboto slab"/>
              <a:cs typeface="Roboto slab"/>
            </a:endParaRPr>
          </a:p>
          <a:p>
            <a:pPr marL="0" marR="0" indent="450214" algn="ctr">
              <a:lnSpc>
                <a:spcPct val="100000"/>
              </a:lnSpc>
              <a:spcAft>
                <a:spcPts val="0"/>
              </a:spcAft>
              <a:defRPr/>
            </a:pPr>
            <a:r>
              <a:rPr sz="20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«</a:t>
            </a:r>
            <a:r>
              <a:rPr sz="20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Абилимпикс</a:t>
            </a:r>
            <a:r>
              <a:rPr sz="2000" b="1">
                <a:solidFill>
                  <a:srgbClr val="134DA1"/>
                </a:solidFill>
                <a:latin typeface="Roboto slab"/>
                <a:ea typeface="Roboto slab"/>
                <a:cs typeface="Roboto slab"/>
              </a:rPr>
              <a:t>»</a:t>
            </a:r>
            <a:endParaRPr sz="2800" b="1">
              <a:solidFill>
                <a:srgbClr val="134DA1"/>
              </a:solidFill>
              <a:latin typeface="Roboto slab"/>
              <a:ea typeface="Roboto slab"/>
              <a:cs typeface="Roboto slab"/>
            </a:endParaRPr>
          </a:p>
        </p:txBody>
      </p:sp>
      <p:pic>
        <p:nvPicPr>
          <p:cNvPr id="1415291989" name="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 flipH="0" flipV="0">
            <a:off x="615669" y="1330296"/>
            <a:ext cx="3262914" cy="2175276"/>
          </a:xfrm>
          <a:prstGeom prst="flowChartAlternateProcess">
            <a:avLst/>
          </a:prstGeom>
        </p:spPr>
      </p:pic>
      <p:pic>
        <p:nvPicPr>
          <p:cNvPr id="1170643636" name="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 flipH="0" flipV="0">
            <a:off x="5986286" y="1330296"/>
            <a:ext cx="2613994" cy="1741982"/>
          </a:xfrm>
          <a:prstGeom prst="flowChartAlternateProcess">
            <a:avLst/>
          </a:prstGeom>
        </p:spPr>
      </p:pic>
      <p:pic>
        <p:nvPicPr>
          <p:cNvPr id="2027062516" name="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 flipH="0" flipV="0">
            <a:off x="3878584" y="3129280"/>
            <a:ext cx="2696010" cy="1796638"/>
          </a:xfrm>
          <a:prstGeom prst="flowChartAlternateProcess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Р7-Офис/7.3.3.220</Application>
  <DocSecurity>0</DocSecurity>
  <PresentationFormat>Экран (16:9)</PresentationFormat>
  <Paragraphs>0</Paragraphs>
  <Slides>8</Slides>
  <Notes>8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Биктагирова Екатерина Ивановна</dc:creator>
  <cp:keywords/>
  <dc:description/>
  <dc:identifier/>
  <dc:language/>
  <cp:lastModifiedBy/>
  <cp:revision>26</cp:revision>
  <dcterms:created xsi:type="dcterms:W3CDTF">2024-06-04T05:25:25Z</dcterms:created>
  <dcterms:modified xsi:type="dcterms:W3CDTF">2025-07-04T05:10:55Z</dcterms:modified>
  <cp:category/>
  <cp:contentStatus/>
  <cp:version/>
</cp:coreProperties>
</file>